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95" r:id="rId2"/>
    <p:sldId id="463" r:id="rId3"/>
    <p:sldId id="302" r:id="rId4"/>
    <p:sldId id="379" r:id="rId5"/>
    <p:sldId id="364" r:id="rId6"/>
    <p:sldId id="371" r:id="rId7"/>
    <p:sldId id="434" r:id="rId8"/>
    <p:sldId id="381" r:id="rId9"/>
    <p:sldId id="382" r:id="rId10"/>
    <p:sldId id="435" r:id="rId11"/>
    <p:sldId id="440" r:id="rId12"/>
    <p:sldId id="429" r:id="rId13"/>
    <p:sldId id="464" r:id="rId14"/>
    <p:sldId id="465" r:id="rId15"/>
    <p:sldId id="467" r:id="rId16"/>
    <p:sldId id="468" r:id="rId17"/>
    <p:sldId id="466" r:id="rId18"/>
    <p:sldId id="430" r:id="rId19"/>
    <p:sldId id="405" r:id="rId20"/>
    <p:sldId id="458" r:id="rId21"/>
    <p:sldId id="459" r:id="rId22"/>
    <p:sldId id="449" r:id="rId23"/>
    <p:sldId id="338" r:id="rId24"/>
    <p:sldId id="390"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8000"/>
    <a:srgbClr val="009E47"/>
    <a:srgbClr val="00863D"/>
    <a:srgbClr val="009644"/>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9" autoAdjust="0"/>
    <p:restoredTop sz="97815" autoAdjust="0"/>
  </p:normalViewPr>
  <p:slideViewPr>
    <p:cSldViewPr>
      <p:cViewPr>
        <p:scale>
          <a:sx n="98" d="100"/>
          <a:sy n="98" d="100"/>
        </p:scale>
        <p:origin x="-1260" y="-366"/>
      </p:cViewPr>
      <p:guideLst>
        <p:guide orient="horz" pos="162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365BD-FDF3-451F-9946-6DDCD89582D1}" type="datetimeFigureOut">
              <a:rPr lang="en-US" smtClean="0"/>
              <a:pPr/>
              <a:t>11/8/2019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3C138-5E6C-4DF7-B4A4-30518B7E1CA5}" type="slidenum">
              <a:rPr lang="en-US" smtClean="0"/>
              <a:pPr/>
              <a:t>‹#›</a:t>
            </a:fld>
            <a:endParaRPr lang="en-US"/>
          </a:p>
        </p:txBody>
      </p:sp>
    </p:spTree>
    <p:extLst>
      <p:ext uri="{BB962C8B-B14F-4D97-AF65-F5344CB8AC3E}">
        <p14:creationId xmlns:p14="http://schemas.microsoft.com/office/powerpoint/2010/main" val="293666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SV </a:t>
            </a:r>
            <a:r>
              <a:rPr lang="en-US" dirty="0" err="1" smtClean="0"/>
              <a:t>đọc</a:t>
            </a:r>
            <a:r>
              <a:rPr lang="en-US" dirty="0" smtClean="0"/>
              <a:t>,</a:t>
            </a:r>
            <a:r>
              <a:rPr lang="en-US" baseline="0" dirty="0" smtClean="0"/>
              <a:t> GV </a:t>
            </a:r>
            <a:r>
              <a:rPr lang="en-US" baseline="0" dirty="0" err="1" smtClean="0"/>
              <a:t>tóm</a:t>
            </a:r>
            <a:r>
              <a:rPr lang="en-US" baseline="0" dirty="0" smtClean="0"/>
              <a:t> </a:t>
            </a:r>
            <a:r>
              <a:rPr lang="en-US" baseline="0" dirty="0" err="1" smtClean="0"/>
              <a:t>tắt</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4</a:t>
            </a:fld>
            <a:endParaRPr lang="en-US"/>
          </a:p>
        </p:txBody>
      </p:sp>
    </p:spTree>
    <p:extLst>
      <p:ext uri="{BB962C8B-B14F-4D97-AF65-F5344CB8AC3E}">
        <p14:creationId xmlns:p14="http://schemas.microsoft.com/office/powerpoint/2010/main" val="203362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20</a:t>
            </a:fld>
            <a:endParaRPr lang="en-US"/>
          </a:p>
        </p:txBody>
      </p:sp>
    </p:spTree>
    <p:extLst>
      <p:ext uri="{BB962C8B-B14F-4D97-AF65-F5344CB8AC3E}">
        <p14:creationId xmlns:p14="http://schemas.microsoft.com/office/powerpoint/2010/main" val="39128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Về</a:t>
            </a:r>
            <a:r>
              <a:rPr lang="en-US" baseline="0" dirty="0" smtClean="0"/>
              <a:t> </a:t>
            </a:r>
            <a:r>
              <a:rPr lang="en-US" baseline="0" dirty="0" err="1" smtClean="0"/>
              <a:t>nội</a:t>
            </a:r>
            <a:r>
              <a:rPr lang="en-US" baseline="0" dirty="0" smtClean="0"/>
              <a:t> dung </a:t>
            </a:r>
            <a:r>
              <a:rPr lang="en-US" baseline="0" dirty="0" err="1" smtClean="0"/>
              <a:t>buổi</a:t>
            </a:r>
            <a:r>
              <a:rPr lang="en-US" baseline="0" dirty="0" smtClean="0"/>
              <a:t> </a:t>
            </a:r>
            <a:r>
              <a:rPr lang="en-US" baseline="0" dirty="0" err="1" smtClean="0"/>
              <a:t>học</a:t>
            </a:r>
            <a:r>
              <a:rPr lang="en-US" baseline="0" dirty="0" smtClean="0"/>
              <a:t>, </a:t>
            </a:r>
            <a:r>
              <a:rPr lang="en-US" baseline="0" dirty="0" err="1" smtClean="0"/>
              <a:t>buổi</a:t>
            </a:r>
            <a:r>
              <a:rPr lang="en-US" baseline="0" dirty="0" smtClean="0"/>
              <a:t> </a:t>
            </a:r>
            <a:r>
              <a:rPr lang="en-US" baseline="0" dirty="0" err="1" smtClean="0"/>
              <a:t>học</a:t>
            </a:r>
            <a:r>
              <a:rPr lang="en-US" baseline="0" dirty="0" smtClean="0"/>
              <a:t> </a:t>
            </a:r>
            <a:r>
              <a:rPr lang="en-US" baseline="0" dirty="0" err="1" smtClean="0"/>
              <a:t>sẽ</a:t>
            </a:r>
            <a:r>
              <a:rPr lang="en-US" baseline="0" dirty="0" smtClean="0"/>
              <a:t> </a:t>
            </a:r>
            <a:r>
              <a:rPr lang="en-US" baseline="0" dirty="0" err="1" smtClean="0"/>
              <a:t>gồm</a:t>
            </a:r>
            <a:r>
              <a:rPr lang="en-US" baseline="0" dirty="0" smtClean="0"/>
              <a:t> 2 </a:t>
            </a:r>
            <a:r>
              <a:rPr lang="en-US" baseline="0" dirty="0" err="1" smtClean="0"/>
              <a:t>phần</a:t>
            </a:r>
            <a:endParaRPr lang="en-US" baseline="0" dirty="0" smtClean="0"/>
          </a:p>
          <a:p>
            <a:r>
              <a:rPr lang="en-US" baseline="0" dirty="0" err="1" smtClean="0"/>
              <a:t>Phần</a:t>
            </a:r>
            <a:r>
              <a:rPr lang="en-US" baseline="0" dirty="0" smtClean="0"/>
              <a:t> 1 </a:t>
            </a:r>
            <a:r>
              <a:rPr lang="en-US" baseline="0" dirty="0" err="1" smtClean="0"/>
              <a:t>kiến</a:t>
            </a:r>
            <a:r>
              <a:rPr lang="en-US" baseline="0" dirty="0" smtClean="0"/>
              <a:t> </a:t>
            </a:r>
            <a:r>
              <a:rPr lang="en-US" baseline="0" dirty="0" err="1" smtClean="0"/>
              <a:t>thức</a:t>
            </a:r>
            <a:r>
              <a:rPr lang="en-US" baseline="0" dirty="0" smtClean="0"/>
              <a:t> </a:t>
            </a:r>
            <a:r>
              <a:rPr lang="en-US" baseline="0" dirty="0" err="1" smtClean="0"/>
              <a:t>liên</a:t>
            </a:r>
            <a:r>
              <a:rPr lang="en-US" baseline="0" dirty="0" smtClean="0"/>
              <a:t> </a:t>
            </a:r>
            <a:r>
              <a:rPr lang="en-US" baseline="0" dirty="0" err="1" smtClean="0"/>
              <a:t>quan</a:t>
            </a:r>
            <a:endParaRPr lang="en-US" baseline="0" dirty="0" smtClean="0"/>
          </a:p>
          <a:p>
            <a:r>
              <a:rPr lang="en-US" baseline="0" dirty="0" err="1" smtClean="0"/>
              <a:t>Phần</a:t>
            </a:r>
            <a:r>
              <a:rPr lang="en-US" baseline="0" dirty="0" smtClean="0"/>
              <a:t> 2: </a:t>
            </a:r>
            <a:r>
              <a:rPr lang="en-US" baseline="0" dirty="0" err="1" smtClean="0"/>
              <a:t>Quy</a:t>
            </a:r>
            <a:r>
              <a:rPr lang="en-US" baseline="0" dirty="0" smtClean="0"/>
              <a:t> </a:t>
            </a:r>
            <a:r>
              <a:rPr lang="en-US" baseline="0" dirty="0" err="1" smtClean="0"/>
              <a:t>trình</a:t>
            </a:r>
            <a:r>
              <a:rPr lang="en-US" baseline="0" dirty="0" smtClean="0"/>
              <a:t> </a:t>
            </a:r>
            <a:r>
              <a:rPr lang="en-US" baseline="0" dirty="0" err="1" smtClean="0"/>
              <a:t>kỹ</a:t>
            </a:r>
            <a:r>
              <a:rPr lang="en-US" baseline="0" dirty="0" smtClean="0"/>
              <a:t> </a:t>
            </a:r>
            <a:r>
              <a:rPr lang="en-US" baseline="0" dirty="0" err="1" smtClean="0"/>
              <a:t>thuật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5</a:t>
            </a:fld>
            <a:endParaRPr lang="en-US"/>
          </a:p>
        </p:txBody>
      </p:sp>
    </p:spTree>
    <p:extLst>
      <p:ext uri="{BB962C8B-B14F-4D97-AF65-F5344CB8AC3E}">
        <p14:creationId xmlns:p14="http://schemas.microsoft.com/office/powerpoint/2010/main" val="386409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6</a:t>
            </a:fld>
            <a:endParaRPr lang="en-US"/>
          </a:p>
        </p:txBody>
      </p:sp>
    </p:spTree>
    <p:extLst>
      <p:ext uri="{BB962C8B-B14F-4D97-AF65-F5344CB8AC3E}">
        <p14:creationId xmlns:p14="http://schemas.microsoft.com/office/powerpoint/2010/main" val="162896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Hỏi</a:t>
            </a:r>
            <a:r>
              <a:rPr lang="en-US" dirty="0" smtClean="0"/>
              <a:t>, </a:t>
            </a:r>
            <a:r>
              <a:rPr lang="en-US" dirty="0" err="1" smtClean="0"/>
              <a:t>gợi</a:t>
            </a:r>
            <a:r>
              <a:rPr lang="en-US" baseline="0" dirty="0" smtClean="0"/>
              <a:t> ý</a:t>
            </a:r>
            <a:endParaRPr lang="en-US" dirty="0" smtClean="0"/>
          </a:p>
          <a:p>
            <a:r>
              <a:rPr lang="en-US" dirty="0" smtClean="0"/>
              <a:t>SV </a:t>
            </a:r>
            <a:r>
              <a:rPr lang="en-US" dirty="0" err="1" smtClean="0"/>
              <a:t>trả</a:t>
            </a:r>
            <a:r>
              <a:rPr lang="en-US" baseline="0" dirty="0" smtClean="0"/>
              <a:t> </a:t>
            </a:r>
            <a:r>
              <a:rPr lang="en-US" baseline="0" dirty="0" err="1" smtClean="0"/>
              <a:t>lời</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7</a:t>
            </a:fld>
            <a:endParaRPr lang="en-US"/>
          </a:p>
        </p:txBody>
      </p:sp>
    </p:spTree>
    <p:extLst>
      <p:ext uri="{BB962C8B-B14F-4D97-AF65-F5344CB8AC3E}">
        <p14:creationId xmlns:p14="http://schemas.microsoft.com/office/powerpoint/2010/main" val="162896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8</a:t>
            </a:fld>
            <a:endParaRPr lang="en-US"/>
          </a:p>
        </p:txBody>
      </p:sp>
    </p:spTree>
    <p:extLst>
      <p:ext uri="{BB962C8B-B14F-4D97-AF65-F5344CB8AC3E}">
        <p14:creationId xmlns:p14="http://schemas.microsoft.com/office/powerpoint/2010/main" val="39128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9</a:t>
            </a:fld>
            <a:endParaRPr lang="en-US"/>
          </a:p>
        </p:txBody>
      </p:sp>
    </p:spTree>
    <p:extLst>
      <p:ext uri="{BB962C8B-B14F-4D97-AF65-F5344CB8AC3E}">
        <p14:creationId xmlns:p14="http://schemas.microsoft.com/office/powerpoint/2010/main" val="364895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10</a:t>
            </a:fld>
            <a:endParaRPr lang="en-US"/>
          </a:p>
        </p:txBody>
      </p:sp>
    </p:spTree>
    <p:extLst>
      <p:ext uri="{BB962C8B-B14F-4D97-AF65-F5344CB8AC3E}">
        <p14:creationId xmlns:p14="http://schemas.microsoft.com/office/powerpoint/2010/main" val="39128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Đặt</a:t>
            </a:r>
            <a:r>
              <a:rPr lang="en-US" baseline="0" dirty="0" smtClean="0"/>
              <a:t> </a:t>
            </a:r>
            <a:r>
              <a:rPr lang="en-US" baseline="0" dirty="0" err="1" smtClean="0"/>
              <a:t>câu</a:t>
            </a:r>
            <a:r>
              <a:rPr lang="en-US" baseline="0" dirty="0" smtClean="0"/>
              <a:t> </a:t>
            </a:r>
            <a:r>
              <a:rPr lang="en-US" baseline="0" dirty="0" err="1" smtClean="0"/>
              <a:t>hỏi</a:t>
            </a:r>
            <a:endParaRPr lang="en-US" baseline="0" dirty="0" smtClean="0"/>
          </a:p>
          <a:p>
            <a:r>
              <a:rPr lang="en-US" baseline="0" dirty="0" smtClean="0"/>
              <a:t>SV </a:t>
            </a:r>
            <a:r>
              <a:rPr lang="en-US" baseline="0" dirty="0" err="1" smtClean="0"/>
              <a:t>trả</a:t>
            </a:r>
            <a:r>
              <a:rPr lang="en-US" baseline="0" dirty="0" smtClean="0"/>
              <a:t> </a:t>
            </a:r>
            <a:r>
              <a:rPr lang="en-US" baseline="0" dirty="0" err="1" smtClean="0"/>
              <a:t>lời</a:t>
            </a:r>
            <a:endParaRPr lang="en-US" dirty="0" smtClean="0"/>
          </a:p>
        </p:txBody>
      </p:sp>
      <p:sp>
        <p:nvSpPr>
          <p:cNvPr id="4" name="Slide Number Placeholder 3"/>
          <p:cNvSpPr>
            <a:spLocks noGrp="1"/>
          </p:cNvSpPr>
          <p:nvPr>
            <p:ph type="sldNum" sz="quarter" idx="10"/>
          </p:nvPr>
        </p:nvSpPr>
        <p:spPr/>
        <p:txBody>
          <a:bodyPr/>
          <a:lstStyle/>
          <a:p>
            <a:fld id="{ECB3C138-5E6C-4DF7-B4A4-30518B7E1CA5}" type="slidenum">
              <a:rPr lang="en-US" smtClean="0"/>
              <a:pPr/>
              <a:t>11</a:t>
            </a:fld>
            <a:endParaRPr lang="en-US"/>
          </a:p>
        </p:txBody>
      </p:sp>
    </p:spTree>
    <p:extLst>
      <p:ext uri="{BB962C8B-B14F-4D97-AF65-F5344CB8AC3E}">
        <p14:creationId xmlns:p14="http://schemas.microsoft.com/office/powerpoint/2010/main" val="39128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có</a:t>
            </a:r>
            <a:r>
              <a:rPr lang="en-US" baseline="0" dirty="0" smtClean="0"/>
              <a:t> 01 </a:t>
            </a:r>
            <a:r>
              <a:rPr lang="en-US" baseline="0" dirty="0" err="1" smtClean="0"/>
              <a:t>buổi</a:t>
            </a:r>
            <a:r>
              <a:rPr lang="en-US" baseline="0" dirty="0" smtClean="0"/>
              <a:t> </a:t>
            </a:r>
            <a:r>
              <a:rPr lang="en-US" baseline="0" dirty="0" err="1" smtClean="0"/>
              <a:t>để</a:t>
            </a:r>
            <a:r>
              <a:rPr lang="en-US" baseline="0" dirty="0" smtClean="0"/>
              <a:t> </a:t>
            </a:r>
            <a:r>
              <a:rPr lang="en-US" baseline="0" dirty="0" err="1" smtClean="0"/>
              <a:t>thực</a:t>
            </a:r>
            <a:r>
              <a:rPr lang="en-US" baseline="0" dirty="0" smtClean="0"/>
              <a:t> </a:t>
            </a:r>
            <a:r>
              <a:rPr lang="en-US" baseline="0" dirty="0" err="1" smtClean="0"/>
              <a:t>hành</a:t>
            </a:r>
            <a:r>
              <a:rPr lang="en-US" baseline="0" dirty="0" smtClean="0"/>
              <a:t> </a:t>
            </a:r>
            <a:r>
              <a:rPr lang="en-US" baseline="0" dirty="0" err="1" smtClean="0"/>
              <a:t>kỹ</a:t>
            </a:r>
            <a:r>
              <a:rPr lang="en-US" baseline="0" dirty="0" smtClean="0"/>
              <a:t> </a:t>
            </a:r>
            <a:r>
              <a:rPr lang="en-US" baseline="0" dirty="0" err="1" smtClean="0"/>
              <a:t>hơn</a:t>
            </a:r>
            <a:endParaRPr lang="en-US" dirty="0"/>
          </a:p>
        </p:txBody>
      </p:sp>
      <p:sp>
        <p:nvSpPr>
          <p:cNvPr id="4" name="Slide Number Placeholder 3"/>
          <p:cNvSpPr>
            <a:spLocks noGrp="1"/>
          </p:cNvSpPr>
          <p:nvPr>
            <p:ph type="sldNum" sz="quarter" idx="10"/>
          </p:nvPr>
        </p:nvSpPr>
        <p:spPr/>
        <p:txBody>
          <a:bodyPr/>
          <a:lstStyle/>
          <a:p>
            <a:fld id="{ECB3C138-5E6C-4DF7-B4A4-30518B7E1CA5}" type="slidenum">
              <a:rPr lang="en-US" smtClean="0"/>
              <a:pPr/>
              <a:t>19</a:t>
            </a:fld>
            <a:endParaRPr lang="en-US"/>
          </a:p>
        </p:txBody>
      </p:sp>
    </p:spTree>
    <p:extLst>
      <p:ext uri="{BB962C8B-B14F-4D97-AF65-F5344CB8AC3E}">
        <p14:creationId xmlns:p14="http://schemas.microsoft.com/office/powerpoint/2010/main" val="342114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9898-BF0B-452F-949E-F5EA7B9692BD}" type="datetime1">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27296-8EB9-4A83-9B7D-1FAD224A2D3F}" type="datetime1">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58466-BBE2-41C9-A724-31A3582D4DBC}" type="datetime1">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99261-1394-4555-BBA7-442818D6426F}" type="datetime1">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056FA-0A51-4061-B6CE-B6B3D3D787F6}" type="datetime1">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1F226-3400-48E0-8742-40FCECF57D93}" type="datetime1">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E3468-9202-42B6-A194-39C56505978E}" type="datetime1">
              <a:rPr lang="en-US" smtClean="0"/>
              <a:pPr/>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26450-3CC8-4EF4-B8BB-C6F944E0A899}" type="datetime1">
              <a:rPr lang="en-US" smtClean="0"/>
              <a:pPr/>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1425-8828-4929-A6F1-5F01384B68BB}" type="datetime1">
              <a:rPr lang="en-US" smtClean="0"/>
              <a:pPr/>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E5394-349D-47D2-9264-649946AA2DBF}" type="datetime1">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B5D4-5091-425D-900F-0F97A2661A12}" type="datetime1">
              <a:rPr lang="en-US" smtClean="0"/>
              <a:pPr/>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F65A9-22AB-466A-842E-C5BF9E56D9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855302-2A34-4896-B138-5BC89EBB2B39}" type="datetime1">
              <a:rPr lang="en-US" smtClean="0"/>
              <a:pPr/>
              <a:t>11/8/2019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AF65A9-22AB-466A-842E-C5BF9E56D9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vi.wikipedia.org/w/index.php?title=T%C4%83ng_%C4%91%C6%B0%E1%BB%9Dng_huy%E1%BA%BFt&amp;action=edit&amp;redlink=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vi.wikipedia.org/wiki/H%E1%BA%A1_%C4%91%C6%B0%E1%BB%9Dng_huy%E1%BA%BF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706261"/>
            <a:ext cx="8991600" cy="646289"/>
          </a:xfrm>
        </p:spPr>
        <p:txBody>
          <a:bodyPr>
            <a:noAutofit/>
          </a:bodyPr>
          <a:lstStyle/>
          <a:p>
            <a:endParaRPr lang="en-US" sz="2800" b="1" dirty="0" smtClean="0">
              <a:solidFill>
                <a:srgbClr val="000099"/>
              </a:solidFill>
              <a:latin typeface="Arial" pitchFamily="34" charset="0"/>
              <a:ea typeface="Tahoma" pitchFamily="34" charset="0"/>
              <a:cs typeface="Arial" pitchFamily="34" charset="0"/>
            </a:endParaRPr>
          </a:p>
          <a:p>
            <a:endParaRPr lang="en-US" sz="2800" b="1" dirty="0" smtClean="0">
              <a:solidFill>
                <a:srgbClr val="000099"/>
              </a:solidFill>
              <a:latin typeface="Arial" pitchFamily="34" charset="0"/>
              <a:ea typeface="Tahoma" pitchFamily="34" charset="0"/>
              <a:cs typeface="Arial" pitchFamily="34" charset="0"/>
            </a:endParaRPr>
          </a:p>
          <a:p>
            <a:endParaRPr lang="en-US" sz="2800" b="1" dirty="0" smtClean="0">
              <a:solidFill>
                <a:srgbClr val="000099"/>
              </a:solidFill>
              <a:latin typeface="Arial" pitchFamily="34" charset="0"/>
              <a:ea typeface="Tahoma" pitchFamily="34" charset="0"/>
              <a:cs typeface="Arial" pitchFamily="34" charset="0"/>
            </a:endParaRPr>
          </a:p>
          <a:p>
            <a:r>
              <a:rPr lang="en-US" sz="2800" b="1" dirty="0" smtClean="0">
                <a:solidFill>
                  <a:srgbClr val="000099"/>
                </a:solidFill>
                <a:latin typeface="Arial" pitchFamily="34" charset="0"/>
                <a:ea typeface="Tahoma" pitchFamily="34" charset="0"/>
                <a:cs typeface="Arial" pitchFamily="34" charset="0"/>
              </a:rPr>
              <a:t>                                          </a:t>
            </a:r>
          </a:p>
          <a:p>
            <a:r>
              <a:rPr lang="en-US" sz="2800" b="1" dirty="0">
                <a:solidFill>
                  <a:srgbClr val="000099"/>
                </a:solidFill>
                <a:latin typeface="Arial" pitchFamily="34" charset="0"/>
                <a:ea typeface="Tahoma" pitchFamily="34" charset="0"/>
                <a:cs typeface="Arial" pitchFamily="34" charset="0"/>
              </a:rPr>
              <a:t>	</a:t>
            </a:r>
            <a:r>
              <a:rPr lang="en-US" sz="2800" b="1" dirty="0" smtClean="0">
                <a:solidFill>
                  <a:srgbClr val="000099"/>
                </a:solidFill>
                <a:latin typeface="Arial" pitchFamily="34" charset="0"/>
                <a:ea typeface="Tahoma" pitchFamily="34" charset="0"/>
                <a:cs typeface="Arial" pitchFamily="34" charset="0"/>
              </a:rPr>
              <a:t>					      </a:t>
            </a:r>
          </a:p>
          <a:p>
            <a:endParaRPr lang="en-US" sz="2800" b="1" dirty="0">
              <a:solidFill>
                <a:srgbClr val="000099"/>
              </a:solidFill>
              <a:latin typeface="Arial" pitchFamily="34" charset="0"/>
              <a:ea typeface="Tahoma" pitchFamily="34" charset="0"/>
              <a:cs typeface="Arial" pitchFamily="34" charset="0"/>
            </a:endParaRPr>
          </a:p>
          <a:p>
            <a:r>
              <a:rPr lang="en-US" sz="2800" b="1" dirty="0" smtClean="0">
                <a:solidFill>
                  <a:srgbClr val="000099"/>
                </a:solidFill>
                <a:latin typeface="Arial" pitchFamily="34" charset="0"/>
                <a:ea typeface="Tahoma" pitchFamily="34" charset="0"/>
                <a:cs typeface="Arial" pitchFamily="34" charset="0"/>
              </a:rPr>
              <a:t>						</a:t>
            </a:r>
          </a:p>
          <a:p>
            <a:endParaRPr lang="en-US" sz="2800" b="1" dirty="0">
              <a:solidFill>
                <a:srgbClr val="000099"/>
              </a:solidFill>
              <a:latin typeface="Arial" pitchFamily="34" charset="0"/>
              <a:ea typeface="Tahoma" pitchFamily="34" charset="0"/>
              <a:cs typeface="Arial" pitchFamily="34" charset="0"/>
            </a:endParaRPr>
          </a:p>
          <a:p>
            <a:r>
              <a:rPr lang="en-US" sz="2800" b="1" dirty="0" smtClean="0">
                <a:solidFill>
                  <a:srgbClr val="000099"/>
                </a:solidFill>
                <a:latin typeface="Arial" pitchFamily="34" charset="0"/>
                <a:ea typeface="Tahoma" pitchFamily="34" charset="0"/>
                <a:cs typeface="Arial" pitchFamily="34" charset="0"/>
              </a:rPr>
              <a:t>							</a:t>
            </a:r>
          </a:p>
          <a:p>
            <a:r>
              <a:rPr lang="en-US" sz="2800" b="1" dirty="0" smtClean="0">
                <a:solidFill>
                  <a:srgbClr val="000099"/>
                </a:solidFill>
                <a:latin typeface="Arial" pitchFamily="34" charset="0"/>
                <a:ea typeface="Tahoma" pitchFamily="34" charset="0"/>
                <a:cs typeface="Arial" pitchFamily="34" charset="0"/>
              </a:rPr>
              <a:t>                                          		</a:t>
            </a:r>
            <a:endParaRPr lang="en-US" sz="2800" b="1" dirty="0">
              <a:solidFill>
                <a:srgbClr val="000099"/>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a:t>
            </a:fld>
            <a:endParaRPr lang="en-US"/>
          </a:p>
        </p:txBody>
      </p:sp>
      <p:sp>
        <p:nvSpPr>
          <p:cNvPr id="15" name="Subtitle 2"/>
          <p:cNvSpPr txBox="1">
            <a:spLocks/>
          </p:cNvSpPr>
          <p:nvPr/>
        </p:nvSpPr>
        <p:spPr>
          <a:xfrm>
            <a:off x="152400" y="2114550"/>
            <a:ext cx="8991600" cy="23622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rgbClr val="000099"/>
                </a:solidFill>
                <a:effectLst/>
                <a:uLnTx/>
                <a:uFillTx/>
                <a:latin typeface="Arial" pitchFamily="34" charset="0"/>
                <a:ea typeface="Tahoma" pitchFamily="34" charset="0"/>
                <a:cs typeface="Arial" pitchFamily="34" charset="0"/>
              </a:rPr>
              <a:t>                                          		</a:t>
            </a:r>
            <a:endParaRPr kumimoji="0" lang="en-US" sz="2600" i="0" u="none" strike="noStrike" kern="1200" cap="none" spc="0" normalizeH="0" baseline="0" noProof="0" dirty="0">
              <a:ln>
                <a:noFill/>
              </a:ln>
              <a:solidFill>
                <a:srgbClr val="000099"/>
              </a:solidFill>
              <a:effectLst/>
              <a:uLnTx/>
              <a:uFillTx/>
              <a:latin typeface="Arial" pitchFamily="34" charset="0"/>
              <a:ea typeface="Tahoma" pitchFamily="34" charset="0"/>
              <a:cs typeface="Arial" pitchFamily="34" charset="0"/>
            </a:endParaRPr>
          </a:p>
        </p:txBody>
      </p:sp>
      <p:sp>
        <p:nvSpPr>
          <p:cNvPr id="16" name="Subtitle 2"/>
          <p:cNvSpPr txBox="1">
            <a:spLocks/>
          </p:cNvSpPr>
          <p:nvPr/>
        </p:nvSpPr>
        <p:spPr>
          <a:xfrm>
            <a:off x="152400" y="4171950"/>
            <a:ext cx="8991600" cy="646289"/>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Arial" pitchFamily="34" charset="0"/>
                <a:ea typeface="Tahoma" pitchFamily="34" charset="0"/>
                <a:cs typeface="Arial" pitchFamily="34" charset="0"/>
              </a:rPr>
              <a:t>                                          		</a:t>
            </a:r>
            <a:endParaRPr kumimoji="0" lang="en-US" sz="2800" b="1" i="0" u="none" strike="noStrike" kern="1200" cap="none" spc="0" normalizeH="0" baseline="0" noProof="0" dirty="0">
              <a:ln>
                <a:noFill/>
              </a:ln>
              <a:solidFill>
                <a:srgbClr val="FF0000"/>
              </a:solidFill>
              <a:effectLst/>
              <a:uLnTx/>
              <a:uFillTx/>
              <a:latin typeface="Arial" pitchFamily="34" charset="0"/>
              <a:ea typeface="Tahoma" pitchFamily="34" charset="0"/>
              <a:cs typeface="Arial" pitchFamily="34" charset="0"/>
            </a:endParaRPr>
          </a:p>
        </p:txBody>
      </p:sp>
      <p:pic>
        <p:nvPicPr>
          <p:cNvPr id="14" name="Picture 13"/>
          <p:cNvPicPr>
            <a:picLocks noChangeAspect="1" noChangeArrowheads="1"/>
          </p:cNvPicPr>
          <p:nvPr/>
        </p:nvPicPr>
        <p:blipFill>
          <a:blip r:embed="rId4"/>
          <a:srcRect/>
          <a:stretch>
            <a:fillRect/>
          </a:stretch>
        </p:blipFill>
        <p:spPr bwMode="auto">
          <a:xfrm>
            <a:off x="0" y="800100"/>
            <a:ext cx="90678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smtClean="0">
                <a:solidFill>
                  <a:schemeClr val="bg1"/>
                </a:solidFill>
                <a:latin typeface="Arial" pitchFamily="34" charset="0"/>
                <a:ea typeface="Tahoma" pitchFamily="34" charset="0"/>
                <a:cs typeface="Arial" pitchFamily="34" charset="0"/>
              </a:rPr>
              <a:t> </a:t>
            </a:r>
            <a:r>
              <a:rPr lang="en-US" sz="3600" b="1" smtClean="0">
                <a:solidFill>
                  <a:schemeClr val="bg1"/>
                </a:solidFill>
                <a:latin typeface="Arial" pitchFamily="34" charset="0"/>
                <a:ea typeface="Tahoma" pitchFamily="34" charset="0"/>
                <a:cs typeface="Arial" pitchFamily="34" charset="0"/>
              </a:rPr>
              <a:t>3. NGUYÊN TẮC ĐO ĐMMM</a:t>
            </a:r>
            <a:endParaRPr lang="en-US" sz="36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marL="342900" lvl="0" indent="-342900" algn="l">
              <a:spcAft>
                <a:spcPts val="0"/>
              </a:spcAft>
              <a:buFont typeface="Times New Roman"/>
              <a:buChar char="-"/>
            </a:pPr>
            <a:r>
              <a:rPr lang="en-US" sz="2600" kern="1800">
                <a:solidFill>
                  <a:srgbClr val="0000FF"/>
                </a:solidFill>
                <a:latin typeface="Arial" pitchFamily="34" charset="0"/>
                <a:ea typeface="Times New Roman"/>
                <a:cs typeface="Arial" pitchFamily="34" charset="0"/>
              </a:rPr>
              <a:t>Kiểm tra máy, que thử và Code trước khi </a:t>
            </a:r>
            <a:r>
              <a:rPr lang="en-US" sz="2600" kern="1800" smtClean="0">
                <a:solidFill>
                  <a:srgbClr val="0000FF"/>
                </a:solidFill>
                <a:latin typeface="Arial" pitchFamily="34" charset="0"/>
                <a:ea typeface="Times New Roman"/>
                <a:cs typeface="Arial" pitchFamily="34" charset="0"/>
              </a:rPr>
              <a:t>đo.</a:t>
            </a:r>
            <a:endParaRPr lang="en-US" sz="2600">
              <a:solidFill>
                <a:srgbClr val="0000FF"/>
              </a:solidFill>
              <a:latin typeface="Arial" pitchFamily="34" charset="0"/>
              <a:ea typeface="Times New Roman"/>
              <a:cs typeface="Arial" pitchFamily="34" charset="0"/>
            </a:endParaRPr>
          </a:p>
          <a:p>
            <a:pPr marL="342900" lvl="0" indent="-342900" algn="l">
              <a:spcAft>
                <a:spcPts val="0"/>
              </a:spcAft>
              <a:buFont typeface="Times New Roman"/>
              <a:buChar char="-"/>
            </a:pPr>
            <a:r>
              <a:rPr lang="en-US" sz="2600" kern="1800">
                <a:solidFill>
                  <a:srgbClr val="0000FF"/>
                </a:solidFill>
                <a:latin typeface="Arial" pitchFamily="34" charset="0"/>
                <a:ea typeface="Times New Roman"/>
                <a:cs typeface="Arial" pitchFamily="34" charset="0"/>
              </a:rPr>
              <a:t>Đảm bảo quy định về chống nhiễm khuẩn khi thực hiện kỹ </a:t>
            </a:r>
            <a:r>
              <a:rPr lang="en-US" sz="2600" kern="1800" smtClean="0">
                <a:solidFill>
                  <a:srgbClr val="0000FF"/>
                </a:solidFill>
                <a:latin typeface="Arial" pitchFamily="34" charset="0"/>
                <a:ea typeface="Times New Roman"/>
                <a:cs typeface="Arial" pitchFamily="34" charset="0"/>
              </a:rPr>
              <a:t>thuật.</a:t>
            </a:r>
            <a:endParaRPr lang="en-US" sz="2600">
              <a:solidFill>
                <a:srgbClr val="0000FF"/>
              </a:solidFill>
              <a:latin typeface="Arial" pitchFamily="34" charset="0"/>
              <a:ea typeface="Times New Roman"/>
              <a:cs typeface="Arial" pitchFamily="34" charset="0"/>
            </a:endParaRPr>
          </a:p>
          <a:p>
            <a:pPr marL="342900" lvl="0" indent="-342900" algn="l">
              <a:spcAft>
                <a:spcPts val="0"/>
              </a:spcAft>
              <a:buFont typeface="Times New Roman"/>
              <a:buChar char="-"/>
            </a:pPr>
            <a:r>
              <a:rPr lang="en-US" sz="2600" kern="1800">
                <a:solidFill>
                  <a:srgbClr val="0000FF"/>
                </a:solidFill>
                <a:latin typeface="Arial" pitchFamily="34" charset="0"/>
                <a:ea typeface="Times New Roman"/>
                <a:cs typeface="Arial" pitchFamily="34" charset="0"/>
              </a:rPr>
              <a:t>Khi sát khuẩn xong phải để khô mới được </a:t>
            </a:r>
            <a:r>
              <a:rPr lang="en-US" sz="2600" kern="1800" smtClean="0">
                <a:solidFill>
                  <a:srgbClr val="0000FF"/>
                </a:solidFill>
                <a:latin typeface="Arial" pitchFamily="34" charset="0"/>
                <a:ea typeface="Times New Roman"/>
                <a:cs typeface="Arial" pitchFamily="34" charset="0"/>
              </a:rPr>
              <a:t>lấy </a:t>
            </a:r>
            <a:r>
              <a:rPr lang="en-US" sz="2600" kern="1800">
                <a:solidFill>
                  <a:srgbClr val="0000FF"/>
                </a:solidFill>
                <a:latin typeface="Arial" pitchFamily="34" charset="0"/>
                <a:ea typeface="Times New Roman"/>
                <a:cs typeface="Arial" pitchFamily="34" charset="0"/>
              </a:rPr>
              <a:t>máu.</a:t>
            </a:r>
            <a:endParaRPr lang="en-US" sz="2600">
              <a:solidFill>
                <a:srgbClr val="0000FF"/>
              </a:solidFill>
              <a:latin typeface="Arial" pitchFamily="34" charset="0"/>
              <a:ea typeface="Times New Roman"/>
              <a:cs typeface="Arial" pitchFamily="34" charset="0"/>
            </a:endParaRPr>
          </a:p>
          <a:p>
            <a:pPr marL="342900" lvl="0" indent="-342900" algn="l">
              <a:spcAft>
                <a:spcPts val="0"/>
              </a:spcAft>
              <a:buFont typeface="Times New Roman"/>
              <a:buChar char="-"/>
            </a:pPr>
            <a:r>
              <a:rPr lang="en-US" sz="2600" kern="1800">
                <a:solidFill>
                  <a:srgbClr val="0000FF"/>
                </a:solidFill>
                <a:latin typeface="Arial" pitchFamily="34" charset="0"/>
                <a:ea typeface="Times New Roman"/>
                <a:cs typeface="Arial" pitchFamily="34" charset="0"/>
              </a:rPr>
              <a:t>Lấy đủ lượng máu để đảm bảo kết quả chính xác</a:t>
            </a:r>
            <a:endParaRPr lang="en-US" sz="2600">
              <a:solidFill>
                <a:srgbClr val="0000FF"/>
              </a:solidFill>
              <a:latin typeface="Arial" pitchFamily="34" charset="0"/>
              <a:ea typeface="Times New Roman"/>
              <a:cs typeface="Arial" pitchFamily="34" charset="0"/>
            </a:endParaRPr>
          </a:p>
          <a:p>
            <a:pPr marL="342900" lvl="0" indent="-342900" algn="l">
              <a:spcAft>
                <a:spcPts val="0"/>
              </a:spcAft>
              <a:buFont typeface="Times New Roman"/>
              <a:buChar char="-"/>
            </a:pPr>
            <a:r>
              <a:rPr lang="en-US" sz="2600" kern="1800">
                <a:solidFill>
                  <a:srgbClr val="0000FF"/>
                </a:solidFill>
                <a:latin typeface="Arial" pitchFamily="34" charset="0"/>
                <a:ea typeface="Times New Roman"/>
                <a:cs typeface="Arial" pitchFamily="34" charset="0"/>
              </a:rPr>
              <a:t>Ghi chép kết quả phải trung thực, chính </a:t>
            </a:r>
            <a:r>
              <a:rPr lang="en-US" sz="2600" kern="1800" smtClean="0">
                <a:solidFill>
                  <a:srgbClr val="0000FF"/>
                </a:solidFill>
                <a:latin typeface="Arial" pitchFamily="34" charset="0"/>
                <a:ea typeface="Times New Roman"/>
                <a:cs typeface="Arial" pitchFamily="34" charset="0"/>
              </a:rPr>
              <a:t>xác.</a:t>
            </a:r>
            <a:endParaRPr lang="en-US" sz="2600">
              <a:solidFill>
                <a:srgbClr val="0000FF"/>
              </a:solidFill>
              <a:latin typeface="Arial" pitchFamily="34" charset="0"/>
              <a:ea typeface="Times New Roman"/>
              <a:cs typeface="Arial" pitchFamily="34" charset="0"/>
            </a:endParaRPr>
          </a:p>
          <a:p>
            <a:pPr marL="342900" lvl="0" indent="-342900" algn="l">
              <a:spcAft>
                <a:spcPts val="0"/>
              </a:spcAft>
              <a:buFont typeface="Times New Roman"/>
              <a:buChar char="-"/>
            </a:pPr>
            <a:r>
              <a:rPr lang="en-US" sz="2600" kern="1800">
                <a:solidFill>
                  <a:srgbClr val="0000FF"/>
                </a:solidFill>
                <a:latin typeface="Arial" pitchFamily="34" charset="0"/>
                <a:ea typeface="Times New Roman"/>
                <a:cs typeface="Arial" pitchFamily="34" charset="0"/>
              </a:rPr>
              <a:t>Khi có nghi ngờ hoặc kết quả bất thường phải báo cáo bác sĩ điều </a:t>
            </a:r>
            <a:r>
              <a:rPr lang="en-US" sz="2600" kern="1800" smtClean="0">
                <a:solidFill>
                  <a:srgbClr val="0000FF"/>
                </a:solidFill>
                <a:latin typeface="Arial" pitchFamily="34" charset="0"/>
                <a:ea typeface="Times New Roman"/>
                <a:cs typeface="Arial" pitchFamily="34" charset="0"/>
              </a:rPr>
              <a:t>trị.</a:t>
            </a:r>
            <a:endParaRPr lang="en-US" sz="2600">
              <a:solidFill>
                <a:srgbClr val="0000FF"/>
              </a:solidFill>
              <a:latin typeface="Arial" pitchFamily="34" charset="0"/>
              <a:ea typeface="Times New Roman"/>
              <a:cs typeface="Arial" pitchFamily="34" charset="0"/>
            </a:endParaRPr>
          </a:p>
          <a:p>
            <a:pPr algn="just">
              <a:spcBef>
                <a:spcPts val="0"/>
              </a:spcBef>
              <a:tabLst>
                <a:tab pos="228600" algn="l"/>
              </a:tabLst>
            </a:pPr>
            <a:endParaRPr lang="en-US" sz="2800" dirty="0" smtClean="0">
              <a:solidFill>
                <a:srgbClr val="000099"/>
              </a:solidFill>
              <a:latin typeface="Arial" pitchFamily="34" charset="0"/>
              <a:cs typeface="Arial" pitchFamily="34" charset="0"/>
            </a:endParaRPr>
          </a:p>
          <a:p>
            <a:pPr>
              <a:spcBef>
                <a:spcPts val="0"/>
              </a:spcBef>
              <a:tabLst>
                <a:tab pos="228600" algn="l"/>
              </a:tabLst>
            </a:pPr>
            <a:endParaRPr lang="en-US" sz="2800" dirty="0" smtClean="0">
              <a:solidFill>
                <a:srgbClr val="000099"/>
              </a:solidFill>
              <a:latin typeface="Arial" pitchFamily="34" charset="0"/>
              <a:cs typeface="Arial" pitchFamily="34" charset="0"/>
            </a:endParaRPr>
          </a:p>
          <a:p>
            <a:pPr lvl="0" algn="just">
              <a:spcBef>
                <a:spcPts val="0"/>
              </a:spcBef>
              <a:spcAft>
                <a:spcPts val="0"/>
              </a:spcAft>
              <a:tabLst>
                <a:tab pos="228600" algn="l"/>
              </a:tabLst>
            </a:pPr>
            <a:endParaRPr lang="vi-VN" sz="2800" dirty="0">
              <a:solidFill>
                <a:srgbClr val="000099"/>
              </a:solidFill>
              <a:latin typeface="Arial" pitchFamily="34" charset="0"/>
              <a:cs typeface="Arial" pitchFamily="34" charset="0"/>
            </a:endParaRPr>
          </a:p>
          <a:p>
            <a:pPr marL="285750" lvl="0" indent="-285750" algn="just">
              <a:spcBef>
                <a:spcPts val="0"/>
              </a:spcBef>
              <a:spcAft>
                <a:spcPts val="0"/>
              </a:spcAft>
              <a:tabLst>
                <a:tab pos="228600" algn="l"/>
              </a:tabLst>
            </a:pPr>
            <a:endParaRPr lang="en-US" sz="2800"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10</a:t>
            </a:fld>
            <a:endParaRPr lang="en-US"/>
          </a:p>
        </p:txBody>
      </p:sp>
    </p:spTree>
    <p:extLst>
      <p:ext uri="{BB962C8B-B14F-4D97-AF65-F5344CB8AC3E}">
        <p14:creationId xmlns:p14="http://schemas.microsoft.com/office/powerpoint/2010/main" val="2517409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smtClean="0">
                <a:solidFill>
                  <a:schemeClr val="bg1"/>
                </a:solidFill>
                <a:latin typeface="Arial" pitchFamily="34" charset="0"/>
                <a:ea typeface="Tahoma" pitchFamily="34" charset="0"/>
                <a:cs typeface="Arial" pitchFamily="34" charset="0"/>
              </a:rPr>
              <a:t> </a:t>
            </a:r>
            <a:r>
              <a:rPr lang="en-US" sz="3600" b="1" smtClean="0">
                <a:solidFill>
                  <a:schemeClr val="bg1"/>
                </a:solidFill>
                <a:latin typeface="Arial" pitchFamily="34" charset="0"/>
                <a:ea typeface="Tahoma" pitchFamily="34" charset="0"/>
                <a:cs typeface="Arial" pitchFamily="34" charset="0"/>
              </a:rPr>
              <a:t>4. CHỈ SỐ ĐƯỜNG MÁU</a:t>
            </a:r>
            <a:endParaRPr lang="en-US" sz="36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spcBef>
                <a:spcPts val="0"/>
              </a:spcBef>
              <a:spcAft>
                <a:spcPts val="600"/>
              </a:spcAft>
              <a:tabLst>
                <a:tab pos="228600" algn="l"/>
              </a:tabLst>
            </a:pPr>
            <a:r>
              <a:rPr lang="en-US" sz="2800" b="1" smtClean="0">
                <a:solidFill>
                  <a:srgbClr val="FF0000"/>
                </a:solidFill>
                <a:latin typeface="Arial" pitchFamily="34" charset="0"/>
                <a:cs typeface="Arial" pitchFamily="34" charset="0"/>
              </a:rPr>
              <a:t>Đơn vị đo: mmol/L và mg/dL </a:t>
            </a:r>
          </a:p>
          <a:p>
            <a:pPr>
              <a:spcBef>
                <a:spcPts val="0"/>
              </a:spcBef>
              <a:tabLst>
                <a:tab pos="228600" algn="l"/>
              </a:tabLst>
            </a:pPr>
            <a:r>
              <a:rPr lang="en-US" sz="2400" smtClean="0">
                <a:solidFill>
                  <a:srgbClr val="000099"/>
                </a:solidFill>
                <a:latin typeface="Arial" pitchFamily="34" charset="0"/>
                <a:cs typeface="Arial" pitchFamily="34" charset="0"/>
              </a:rPr>
              <a:t>mmol/L = (mg/dL)/18</a:t>
            </a:r>
            <a:endParaRPr lang="en-US" sz="2400" dirty="0" smtClean="0">
              <a:solidFill>
                <a:srgbClr val="000099"/>
              </a:solidFill>
              <a:latin typeface="Arial" pitchFamily="34" charset="0"/>
              <a:cs typeface="Arial" pitchFamily="34" charset="0"/>
            </a:endParaRPr>
          </a:p>
          <a:p>
            <a:pPr lvl="0" algn="just">
              <a:spcBef>
                <a:spcPts val="0"/>
              </a:spcBef>
              <a:spcAft>
                <a:spcPts val="0"/>
              </a:spcAft>
              <a:tabLst>
                <a:tab pos="228600" algn="l"/>
              </a:tabLst>
            </a:pPr>
            <a:endParaRPr lang="vi-VN" sz="2800" dirty="0">
              <a:solidFill>
                <a:srgbClr val="000099"/>
              </a:solidFill>
              <a:latin typeface="Arial" pitchFamily="34" charset="0"/>
              <a:cs typeface="Arial" pitchFamily="34" charset="0"/>
            </a:endParaRPr>
          </a:p>
          <a:p>
            <a:pPr marL="285750" lvl="0" indent="-285750" algn="just">
              <a:spcBef>
                <a:spcPts val="0"/>
              </a:spcBef>
              <a:spcAft>
                <a:spcPts val="0"/>
              </a:spcAft>
              <a:tabLst>
                <a:tab pos="228600" algn="l"/>
              </a:tabLst>
            </a:pPr>
            <a:endParaRPr lang="en-US" sz="2800"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11</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737867669"/>
              </p:ext>
            </p:extLst>
          </p:nvPr>
        </p:nvGraphicFramePr>
        <p:xfrm>
          <a:off x="228601" y="1733550"/>
          <a:ext cx="8534400" cy="2743202"/>
        </p:xfrm>
        <a:graphic>
          <a:graphicData uri="http://schemas.openxmlformats.org/drawingml/2006/table">
            <a:tbl>
              <a:tblPr firstRow="1" bandRow="1">
                <a:tableStyleId>{5C22544A-7EE6-4342-B048-85BDC9FD1C3A}</a:tableStyleId>
              </a:tblPr>
              <a:tblGrid>
                <a:gridCol w="2276475">
                  <a:extLst>
                    <a:ext uri="{9D8B030D-6E8A-4147-A177-3AD203B41FA5}">
                      <a16:colId xmlns="" xmlns:a16="http://schemas.microsoft.com/office/drawing/2014/main" val="20000"/>
                    </a:ext>
                  </a:extLst>
                </a:gridCol>
                <a:gridCol w="2085975">
                  <a:extLst>
                    <a:ext uri="{9D8B030D-6E8A-4147-A177-3AD203B41FA5}">
                      <a16:colId xmlns="" xmlns:a16="http://schemas.microsoft.com/office/drawing/2014/main" val="20001"/>
                    </a:ext>
                  </a:extLst>
                </a:gridCol>
                <a:gridCol w="2085975">
                  <a:extLst>
                    <a:ext uri="{9D8B030D-6E8A-4147-A177-3AD203B41FA5}">
                      <a16:colId xmlns="" xmlns:a16="http://schemas.microsoft.com/office/drawing/2014/main" val="20002"/>
                    </a:ext>
                  </a:extLst>
                </a:gridCol>
                <a:gridCol w="2085975">
                  <a:extLst>
                    <a:ext uri="{9D8B030D-6E8A-4147-A177-3AD203B41FA5}">
                      <a16:colId xmlns="" xmlns:a16="http://schemas.microsoft.com/office/drawing/2014/main" val="20003"/>
                    </a:ext>
                  </a:extLst>
                </a:gridCol>
              </a:tblGrid>
              <a:tr h="838200">
                <a:tc>
                  <a:txBody>
                    <a:bodyPr/>
                    <a:lstStyle/>
                    <a:p>
                      <a:pPr algn="ctr"/>
                      <a:r>
                        <a:rPr lang="en-US" sz="2000" b="1" smtClean="0">
                          <a:latin typeface="Arial" pitchFamily="34" charset="0"/>
                          <a:cs typeface="Arial" pitchFamily="34" charset="0"/>
                        </a:rPr>
                        <a:t>Thời</a:t>
                      </a:r>
                      <a:r>
                        <a:rPr lang="en-US" sz="2000" b="1" baseline="0" smtClean="0">
                          <a:latin typeface="Arial" pitchFamily="34" charset="0"/>
                          <a:cs typeface="Arial" pitchFamily="34" charset="0"/>
                        </a:rPr>
                        <a:t> điểm đo</a:t>
                      </a:r>
                      <a:endParaRPr lang="en-US" sz="2000" b="1">
                        <a:latin typeface="Arial" pitchFamily="34" charset="0"/>
                        <a:cs typeface="Arial" pitchFamily="34" charset="0"/>
                      </a:endParaRPr>
                    </a:p>
                  </a:txBody>
                  <a:tcPr/>
                </a:tc>
                <a:tc>
                  <a:txBody>
                    <a:bodyPr/>
                    <a:lstStyle/>
                    <a:p>
                      <a:pPr algn="ctr"/>
                      <a:r>
                        <a:rPr lang="en-US" sz="2000" b="1" smtClean="0">
                          <a:latin typeface="Arial" pitchFamily="34" charset="0"/>
                          <a:cs typeface="Arial" pitchFamily="34" charset="0"/>
                        </a:rPr>
                        <a:t>Hạ</a:t>
                      </a:r>
                      <a:r>
                        <a:rPr lang="en-US" sz="2000" b="1" baseline="0" smtClean="0">
                          <a:latin typeface="Arial" pitchFamily="34" charset="0"/>
                          <a:cs typeface="Arial" pitchFamily="34" charset="0"/>
                        </a:rPr>
                        <a:t> đường huyết</a:t>
                      </a:r>
                      <a:endParaRPr lang="en-US" sz="2000" b="1">
                        <a:latin typeface="Arial" pitchFamily="34" charset="0"/>
                        <a:cs typeface="Arial" pitchFamily="34" charset="0"/>
                      </a:endParaRPr>
                    </a:p>
                  </a:txBody>
                  <a:tcPr/>
                </a:tc>
                <a:tc>
                  <a:txBody>
                    <a:bodyPr/>
                    <a:lstStyle/>
                    <a:p>
                      <a:pPr algn="ctr"/>
                      <a:r>
                        <a:rPr lang="en-US" sz="2000" b="1" smtClean="0">
                          <a:latin typeface="Arial" pitchFamily="34" charset="0"/>
                          <a:cs typeface="Arial" pitchFamily="34" charset="0"/>
                        </a:rPr>
                        <a:t>Bình</a:t>
                      </a:r>
                      <a:r>
                        <a:rPr lang="en-US" sz="2000" b="1" baseline="0" smtClean="0">
                          <a:latin typeface="Arial" pitchFamily="34" charset="0"/>
                          <a:cs typeface="Arial" pitchFamily="34" charset="0"/>
                        </a:rPr>
                        <a:t> thường </a:t>
                      </a:r>
                      <a:endParaRPr lang="en-US" sz="2000" b="1">
                        <a:latin typeface="Arial" pitchFamily="34" charset="0"/>
                        <a:cs typeface="Arial" pitchFamily="34" charset="0"/>
                      </a:endParaRPr>
                    </a:p>
                  </a:txBody>
                  <a:tcPr/>
                </a:tc>
                <a:tc>
                  <a:txBody>
                    <a:bodyPr/>
                    <a:lstStyle/>
                    <a:p>
                      <a:pPr algn="ctr"/>
                      <a:r>
                        <a:rPr lang="en-US" sz="2000" b="1" smtClean="0">
                          <a:latin typeface="Arial" pitchFamily="34" charset="0"/>
                          <a:cs typeface="Arial" pitchFamily="34" charset="0"/>
                        </a:rPr>
                        <a:t>Đường</a:t>
                      </a:r>
                      <a:r>
                        <a:rPr lang="en-US" sz="2000" b="1" baseline="0" smtClean="0">
                          <a:latin typeface="Arial" pitchFamily="34" charset="0"/>
                          <a:cs typeface="Arial" pitchFamily="34" charset="0"/>
                        </a:rPr>
                        <a:t> huyết cao</a:t>
                      </a:r>
                      <a:endParaRPr lang="en-US" sz="2000" b="1">
                        <a:latin typeface="Arial" pitchFamily="34" charset="0"/>
                        <a:cs typeface="Arial" pitchFamily="34" charset="0"/>
                      </a:endParaRPr>
                    </a:p>
                  </a:txBody>
                  <a:tcPr/>
                </a:tc>
                <a:extLst>
                  <a:ext uri="{0D108BD9-81ED-4DB2-BD59-A6C34878D82A}">
                    <a16:rowId xmlns="" xmlns:a16="http://schemas.microsoft.com/office/drawing/2014/main" val="10000"/>
                  </a:ext>
                </a:extLst>
              </a:tr>
              <a:tr h="1066801">
                <a:tc>
                  <a:txBody>
                    <a:bodyPr/>
                    <a:lstStyle/>
                    <a:p>
                      <a:r>
                        <a:rPr lang="en-US" smtClean="0">
                          <a:solidFill>
                            <a:srgbClr val="0000FF"/>
                          </a:solidFill>
                          <a:latin typeface="Arial" pitchFamily="34" charset="0"/>
                          <a:cs typeface="Arial" pitchFamily="34" charset="0"/>
                        </a:rPr>
                        <a:t>Trước</a:t>
                      </a:r>
                      <a:r>
                        <a:rPr lang="en-US" baseline="0" smtClean="0">
                          <a:solidFill>
                            <a:srgbClr val="0000FF"/>
                          </a:solidFill>
                          <a:latin typeface="Arial" pitchFamily="34" charset="0"/>
                          <a:cs typeface="Arial" pitchFamily="34" charset="0"/>
                        </a:rPr>
                        <a:t> ăn</a:t>
                      </a:r>
                      <a:endParaRPr lang="en-US">
                        <a:solidFill>
                          <a:srgbClr val="0000FF"/>
                        </a:solidFill>
                        <a:latin typeface="Arial" pitchFamily="34" charset="0"/>
                        <a:cs typeface="Arial" pitchFamily="34" charset="0"/>
                      </a:endParaRPr>
                    </a:p>
                  </a:txBody>
                  <a:tcPr/>
                </a:tc>
                <a:tc>
                  <a:txBody>
                    <a:bodyPr/>
                    <a:lstStyle/>
                    <a:p>
                      <a:pPr algn="ctr">
                        <a:spcBef>
                          <a:spcPts val="300"/>
                        </a:spcBef>
                        <a:spcAft>
                          <a:spcPts val="300"/>
                        </a:spcAft>
                      </a:pPr>
                      <a:r>
                        <a:rPr lang="pt-BR" sz="1800" smtClean="0">
                          <a:solidFill>
                            <a:srgbClr val="0000FF"/>
                          </a:solidFill>
                          <a:effectLst/>
                          <a:latin typeface="Arial" pitchFamily="34" charset="0"/>
                          <a:ea typeface="Times New Roman"/>
                          <a:cs typeface="Arial" pitchFamily="34" charset="0"/>
                        </a:rPr>
                        <a:t>≤ 3,9 </a:t>
                      </a:r>
                      <a:r>
                        <a:rPr lang="en-US" sz="1800" smtClean="0">
                          <a:solidFill>
                            <a:srgbClr val="0000FF"/>
                          </a:solidFill>
                          <a:effectLst/>
                          <a:latin typeface="Arial" pitchFamily="34" charset="0"/>
                          <a:ea typeface="Times New Roman"/>
                          <a:cs typeface="Arial" pitchFamily="34" charset="0"/>
                        </a:rPr>
                        <a:t>mmol/L</a:t>
                      </a:r>
                      <a:endParaRPr lang="en-US" sz="1800" smtClean="0">
                        <a:solidFill>
                          <a:srgbClr val="0000FF"/>
                        </a:solidFill>
                        <a:effectLst/>
                        <a:latin typeface="Arial" pitchFamily="34" charset="0"/>
                        <a:ea typeface="Calibri"/>
                        <a:cs typeface="Arial" pitchFamily="34" charset="0"/>
                      </a:endParaRPr>
                    </a:p>
                    <a:p>
                      <a:r>
                        <a:rPr lang="pt-BR" sz="1800" smtClean="0">
                          <a:solidFill>
                            <a:srgbClr val="0000FF"/>
                          </a:solidFill>
                          <a:effectLst/>
                          <a:latin typeface="Arial" pitchFamily="34" charset="0"/>
                          <a:ea typeface="Times New Roman"/>
                          <a:cs typeface="Arial" pitchFamily="34" charset="0"/>
                        </a:rPr>
                        <a:t>     ( ≤ 70mg/dL)</a:t>
                      </a:r>
                      <a:endParaRPr lang="en-US">
                        <a:solidFill>
                          <a:srgbClr val="0000FF"/>
                        </a:solidFill>
                        <a:latin typeface="Arial" pitchFamily="34" charset="0"/>
                        <a:cs typeface="Arial" pitchFamily="34" charset="0"/>
                      </a:endParaRPr>
                    </a:p>
                  </a:txBody>
                  <a:tcPr/>
                </a:tc>
                <a:tc>
                  <a:txBody>
                    <a:bodyPr/>
                    <a:lstStyle/>
                    <a:p>
                      <a:pPr algn="ctr">
                        <a:spcBef>
                          <a:spcPts val="300"/>
                        </a:spcBef>
                        <a:spcAft>
                          <a:spcPts val="300"/>
                        </a:spcAft>
                      </a:pPr>
                      <a:r>
                        <a:rPr lang="en-US" sz="1800" smtClean="0">
                          <a:solidFill>
                            <a:srgbClr val="0000FF"/>
                          </a:solidFill>
                          <a:effectLst/>
                          <a:latin typeface="Arial" pitchFamily="34" charset="0"/>
                          <a:ea typeface="Times New Roman"/>
                          <a:cs typeface="Arial" pitchFamily="34" charset="0"/>
                        </a:rPr>
                        <a:t>4,0 – 6,9 mmol/L</a:t>
                      </a:r>
                      <a:endParaRPr lang="en-US" sz="1800" smtClean="0">
                        <a:solidFill>
                          <a:srgbClr val="0000FF"/>
                        </a:solidFill>
                        <a:effectLst/>
                        <a:latin typeface="Arial" pitchFamily="34" charset="0"/>
                        <a:ea typeface="Calibri"/>
                        <a:cs typeface="Arial" pitchFamily="34" charset="0"/>
                      </a:endParaRPr>
                    </a:p>
                    <a:p>
                      <a:r>
                        <a:rPr lang="en-US" sz="1800" smtClean="0">
                          <a:solidFill>
                            <a:srgbClr val="0000FF"/>
                          </a:solidFill>
                          <a:effectLst/>
                          <a:latin typeface="Arial" pitchFamily="34" charset="0"/>
                          <a:ea typeface="Times New Roman"/>
                          <a:cs typeface="Arial" pitchFamily="34" charset="0"/>
                        </a:rPr>
                        <a:t>   (72 – 125mg/dL)</a:t>
                      </a:r>
                      <a:endParaRPr lang="en-US">
                        <a:solidFill>
                          <a:srgbClr val="0000FF"/>
                        </a:solidFill>
                        <a:latin typeface="Arial" pitchFamily="34" charset="0"/>
                        <a:cs typeface="Arial" pitchFamily="34" charset="0"/>
                      </a:endParaRPr>
                    </a:p>
                  </a:txBody>
                  <a:tcPr/>
                </a:tc>
                <a:tc>
                  <a:txBody>
                    <a:bodyPr/>
                    <a:lstStyle/>
                    <a:p>
                      <a:pPr algn="ctr">
                        <a:spcBef>
                          <a:spcPts val="300"/>
                        </a:spcBef>
                        <a:spcAft>
                          <a:spcPts val="300"/>
                        </a:spcAft>
                      </a:pPr>
                      <a:r>
                        <a:rPr lang="en-US" sz="1800" smtClean="0">
                          <a:solidFill>
                            <a:srgbClr val="0000FF"/>
                          </a:solidFill>
                          <a:effectLst/>
                          <a:latin typeface="Arial" pitchFamily="34" charset="0"/>
                          <a:ea typeface="Times New Roman"/>
                          <a:cs typeface="Arial" pitchFamily="34" charset="0"/>
                        </a:rPr>
                        <a:t>≥ 7,0 mmol/L</a:t>
                      </a:r>
                      <a:endParaRPr lang="en-US" sz="1800" smtClean="0">
                        <a:solidFill>
                          <a:srgbClr val="0000FF"/>
                        </a:solidFill>
                        <a:effectLst/>
                        <a:latin typeface="Arial" pitchFamily="34" charset="0"/>
                        <a:ea typeface="Calibri"/>
                        <a:cs typeface="Arial" pitchFamily="34" charset="0"/>
                      </a:endParaRPr>
                    </a:p>
                    <a:p>
                      <a:r>
                        <a:rPr lang="en-US" sz="1800" smtClean="0">
                          <a:solidFill>
                            <a:srgbClr val="0000FF"/>
                          </a:solidFill>
                          <a:effectLst/>
                          <a:latin typeface="Arial" pitchFamily="34" charset="0"/>
                          <a:ea typeface="Times New Roman"/>
                          <a:cs typeface="Arial" pitchFamily="34" charset="0"/>
                        </a:rPr>
                        <a:t>     ( ≥ 125 mg/dL)</a:t>
                      </a:r>
                      <a:endParaRPr lang="en-US">
                        <a:solidFill>
                          <a:srgbClr val="0000FF"/>
                        </a:solidFill>
                        <a:latin typeface="Arial" pitchFamily="34" charset="0"/>
                        <a:cs typeface="Arial" pitchFamily="34" charset="0"/>
                      </a:endParaRPr>
                    </a:p>
                  </a:txBody>
                  <a:tcPr/>
                </a:tc>
                <a:extLst>
                  <a:ext uri="{0D108BD9-81ED-4DB2-BD59-A6C34878D82A}">
                    <a16:rowId xmlns="" xmlns:a16="http://schemas.microsoft.com/office/drawing/2014/main" val="10001"/>
                  </a:ext>
                </a:extLst>
              </a:tr>
              <a:tr h="838201">
                <a:tc>
                  <a:txBody>
                    <a:bodyPr/>
                    <a:lstStyle/>
                    <a:p>
                      <a:r>
                        <a:rPr lang="en-US" smtClean="0">
                          <a:solidFill>
                            <a:srgbClr val="0000FF"/>
                          </a:solidFill>
                          <a:latin typeface="Arial" pitchFamily="34" charset="0"/>
                          <a:cs typeface="Arial" pitchFamily="34" charset="0"/>
                        </a:rPr>
                        <a:t>Sau ăn</a:t>
                      </a:r>
                      <a:r>
                        <a:rPr lang="en-US" baseline="0" smtClean="0">
                          <a:solidFill>
                            <a:srgbClr val="0000FF"/>
                          </a:solidFill>
                          <a:latin typeface="Arial" pitchFamily="34" charset="0"/>
                          <a:cs typeface="Arial" pitchFamily="34" charset="0"/>
                        </a:rPr>
                        <a:t> 2h</a:t>
                      </a:r>
                      <a:endParaRPr lang="en-US">
                        <a:solidFill>
                          <a:srgbClr val="0000FF"/>
                        </a:solidFill>
                        <a:latin typeface="Arial" pitchFamily="34" charset="0"/>
                        <a:cs typeface="Arial" pitchFamily="34" charset="0"/>
                      </a:endParaRPr>
                    </a:p>
                  </a:txBody>
                  <a:tcPr/>
                </a:tc>
                <a:tc>
                  <a:txBody>
                    <a:bodyPr/>
                    <a:lstStyle/>
                    <a:p>
                      <a:endParaRPr lang="en-US">
                        <a:solidFill>
                          <a:srgbClr val="0000FF"/>
                        </a:solidFill>
                        <a:latin typeface="Arial" pitchFamily="34" charset="0"/>
                        <a:cs typeface="Arial" pitchFamily="34" charset="0"/>
                      </a:endParaRPr>
                    </a:p>
                  </a:txBody>
                  <a:tcPr/>
                </a:tc>
                <a:tc>
                  <a:txBody>
                    <a:bodyPr/>
                    <a:lstStyle/>
                    <a:p>
                      <a:pPr algn="ctr">
                        <a:spcBef>
                          <a:spcPts val="300"/>
                        </a:spcBef>
                        <a:spcAft>
                          <a:spcPts val="300"/>
                        </a:spcAft>
                      </a:pPr>
                      <a:r>
                        <a:rPr lang="pt-BR" sz="1800" smtClean="0">
                          <a:solidFill>
                            <a:srgbClr val="0000FF"/>
                          </a:solidFill>
                          <a:effectLst/>
                          <a:latin typeface="Arial" pitchFamily="34" charset="0"/>
                          <a:ea typeface="Times New Roman"/>
                          <a:cs typeface="Arial" pitchFamily="34" charset="0"/>
                        </a:rPr>
                        <a:t>≤ 7,8 </a:t>
                      </a:r>
                      <a:r>
                        <a:rPr lang="en-US" sz="1800" smtClean="0">
                          <a:solidFill>
                            <a:srgbClr val="0000FF"/>
                          </a:solidFill>
                          <a:effectLst/>
                          <a:latin typeface="Arial" pitchFamily="34" charset="0"/>
                          <a:ea typeface="Times New Roman"/>
                          <a:cs typeface="Arial" pitchFamily="34" charset="0"/>
                        </a:rPr>
                        <a:t>mmol/L</a:t>
                      </a:r>
                      <a:endParaRPr lang="en-US" sz="1800" smtClean="0">
                        <a:solidFill>
                          <a:srgbClr val="0000FF"/>
                        </a:solidFill>
                        <a:effectLst/>
                        <a:latin typeface="Arial" pitchFamily="34" charset="0"/>
                        <a:ea typeface="Calibri"/>
                        <a:cs typeface="Arial" pitchFamily="34" charset="0"/>
                      </a:endParaRPr>
                    </a:p>
                    <a:p>
                      <a:r>
                        <a:rPr lang="pt-BR" sz="1800" smtClean="0">
                          <a:solidFill>
                            <a:srgbClr val="0000FF"/>
                          </a:solidFill>
                          <a:effectLst/>
                          <a:latin typeface="Arial" pitchFamily="34" charset="0"/>
                          <a:ea typeface="Times New Roman"/>
                          <a:cs typeface="Arial" pitchFamily="34" charset="0"/>
                        </a:rPr>
                        <a:t>     (≤ </a:t>
                      </a:r>
                      <a:r>
                        <a:rPr lang="en-US" sz="1800" smtClean="0">
                          <a:solidFill>
                            <a:srgbClr val="0000FF"/>
                          </a:solidFill>
                          <a:effectLst/>
                          <a:latin typeface="Arial" pitchFamily="34" charset="0"/>
                          <a:ea typeface="Times New Roman"/>
                          <a:cs typeface="Arial" pitchFamily="34" charset="0"/>
                        </a:rPr>
                        <a:t>140mg/dL)</a:t>
                      </a:r>
                      <a:endParaRPr lang="en-US">
                        <a:solidFill>
                          <a:srgbClr val="0000FF"/>
                        </a:solidFill>
                        <a:latin typeface="Arial" pitchFamily="34" charset="0"/>
                        <a:cs typeface="Arial" pitchFamily="34" charset="0"/>
                      </a:endParaRPr>
                    </a:p>
                  </a:txBody>
                  <a:tcPr/>
                </a:tc>
                <a:tc>
                  <a:txBody>
                    <a:bodyPr/>
                    <a:lstStyle/>
                    <a:p>
                      <a:r>
                        <a:rPr lang="en-US" sz="1800" smtClean="0">
                          <a:solidFill>
                            <a:srgbClr val="0000FF"/>
                          </a:solidFill>
                          <a:effectLst/>
                          <a:latin typeface="Arial" pitchFamily="34" charset="0"/>
                          <a:ea typeface="Times New Roman"/>
                          <a:cs typeface="Arial" pitchFamily="34" charset="0"/>
                        </a:rPr>
                        <a:t>        &gt; 7,8mmol/L</a:t>
                      </a:r>
                      <a:endParaRPr lang="en-US">
                        <a:solidFill>
                          <a:srgbClr val="0000FF"/>
                        </a:solidFill>
                        <a:latin typeface="Arial" pitchFamily="34" charset="0"/>
                        <a:cs typeface="Arial" pitchFamily="34" charset="0"/>
                      </a:endParaRP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51740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6750"/>
            <a:ext cx="9144000" cy="4648200"/>
          </a:xfrm>
        </p:spPr>
        <p:txBody>
          <a:bodyPr>
            <a:noAutofit/>
          </a:bodyPr>
          <a:lstStyle/>
          <a:p>
            <a:pPr marL="0" indent="0">
              <a:lnSpc>
                <a:spcPct val="120000"/>
              </a:lnSpc>
              <a:spcBef>
                <a:spcPts val="0"/>
              </a:spcBef>
              <a:buNone/>
            </a:pPr>
            <a:r>
              <a:rPr lang="en-US" sz="2200" dirty="0" err="1" smtClean="0">
                <a:solidFill>
                  <a:srgbClr val="000099"/>
                </a:solidFill>
                <a:latin typeface="Arial" pitchFamily="34" charset="0"/>
                <a:cs typeface="Arial" pitchFamily="34" charset="0"/>
              </a:rPr>
              <a:t>Người</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bệnh</a:t>
            </a:r>
            <a:r>
              <a:rPr lang="en-US" sz="2200" dirty="0" smtClean="0">
                <a:solidFill>
                  <a:srgbClr val="000099"/>
                </a:solidFill>
                <a:latin typeface="Arial" pitchFamily="34" charset="0"/>
                <a:cs typeface="Arial" pitchFamily="34" charset="0"/>
              </a:rPr>
              <a:t>: </a:t>
            </a:r>
            <a:r>
              <a:rPr lang="en-US" sz="2200" smtClean="0">
                <a:solidFill>
                  <a:srgbClr val="000099"/>
                </a:solidFill>
                <a:latin typeface="Arial" pitchFamily="34" charset="0"/>
                <a:cs typeface="Arial" pitchFamily="34" charset="0"/>
              </a:rPr>
              <a:t>NGUYỄN VÂN A; </a:t>
            </a:r>
            <a:r>
              <a:rPr lang="en-US" sz="2200" dirty="0" err="1" smtClean="0">
                <a:solidFill>
                  <a:srgbClr val="000099"/>
                </a:solidFill>
                <a:latin typeface="Arial" pitchFamily="34" charset="0"/>
                <a:cs typeface="Arial" pitchFamily="34" charset="0"/>
              </a:rPr>
              <a:t>sinh</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năm</a:t>
            </a:r>
            <a:r>
              <a:rPr lang="en-US" sz="2200" smtClean="0">
                <a:solidFill>
                  <a:srgbClr val="000099"/>
                </a:solidFill>
                <a:latin typeface="Arial" pitchFamily="34" charset="0"/>
                <a:cs typeface="Arial" pitchFamily="34" charset="0"/>
              </a:rPr>
              <a:t>: 1987</a:t>
            </a:r>
            <a:endParaRPr lang="en-US" sz="2200" dirty="0" smtClean="0">
              <a:solidFill>
                <a:srgbClr val="000099"/>
              </a:solidFill>
              <a:latin typeface="Arial" pitchFamily="34" charset="0"/>
              <a:cs typeface="Arial" pitchFamily="34" charset="0"/>
            </a:endParaRPr>
          </a:p>
          <a:p>
            <a:pPr marL="0" indent="0">
              <a:lnSpc>
                <a:spcPct val="120000"/>
              </a:lnSpc>
              <a:spcBef>
                <a:spcPts val="0"/>
              </a:spcBef>
              <a:buNone/>
            </a:pPr>
            <a:r>
              <a:rPr lang="en-US" sz="2200" dirty="0" err="1" smtClean="0">
                <a:solidFill>
                  <a:srgbClr val="000099"/>
                </a:solidFill>
                <a:latin typeface="Arial" pitchFamily="34" charset="0"/>
                <a:cs typeface="Arial" pitchFamily="34" charset="0"/>
              </a:rPr>
              <a:t>Giường</a:t>
            </a:r>
            <a:r>
              <a:rPr lang="en-US" sz="2200" smtClean="0">
                <a:solidFill>
                  <a:srgbClr val="000099"/>
                </a:solidFill>
                <a:latin typeface="Arial" pitchFamily="34" charset="0"/>
                <a:cs typeface="Arial" pitchFamily="34" charset="0"/>
              </a:rPr>
              <a:t>: 15; </a:t>
            </a:r>
            <a:r>
              <a:rPr lang="en-US" sz="2200" dirty="0" err="1" smtClean="0">
                <a:solidFill>
                  <a:srgbClr val="000099"/>
                </a:solidFill>
                <a:latin typeface="Arial" pitchFamily="34" charset="0"/>
                <a:cs typeface="Arial" pitchFamily="34" charset="0"/>
              </a:rPr>
              <a:t>phòng</a:t>
            </a:r>
            <a:r>
              <a:rPr lang="en-US" sz="2200" smtClean="0">
                <a:solidFill>
                  <a:srgbClr val="000099"/>
                </a:solidFill>
                <a:latin typeface="Arial" pitchFamily="34" charset="0"/>
                <a:cs typeface="Arial" pitchFamily="34" charset="0"/>
              </a:rPr>
              <a:t>: 610</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khoa</a:t>
            </a:r>
            <a:r>
              <a:rPr lang="en-US" sz="2200" smtClean="0">
                <a:solidFill>
                  <a:srgbClr val="000099"/>
                </a:solidFill>
                <a:latin typeface="Arial" pitchFamily="34" charset="0"/>
                <a:cs typeface="Arial" pitchFamily="34" charset="0"/>
              </a:rPr>
              <a:t>: NộI Tiết - ĐTĐ</a:t>
            </a:r>
            <a:endParaRPr lang="en-US" sz="2200" dirty="0" smtClean="0">
              <a:solidFill>
                <a:srgbClr val="000099"/>
              </a:solidFill>
              <a:latin typeface="Arial" pitchFamily="34" charset="0"/>
              <a:cs typeface="Arial" pitchFamily="34" charset="0"/>
            </a:endParaRPr>
          </a:p>
          <a:p>
            <a:pPr marL="0" indent="0">
              <a:lnSpc>
                <a:spcPct val="120000"/>
              </a:lnSpc>
              <a:spcBef>
                <a:spcPts val="0"/>
              </a:spcBef>
              <a:buNone/>
            </a:pPr>
            <a:r>
              <a:rPr lang="en-US" sz="2200" smtClean="0">
                <a:solidFill>
                  <a:srgbClr val="000099"/>
                </a:solidFill>
                <a:latin typeface="Arial" pitchFamily="34" charset="0"/>
                <a:cs typeface="Arial" pitchFamily="34" charset="0"/>
              </a:rPr>
              <a:t>Chẩn </a:t>
            </a:r>
            <a:r>
              <a:rPr lang="en-US" sz="2200" dirty="0" err="1" smtClean="0">
                <a:solidFill>
                  <a:srgbClr val="000099"/>
                </a:solidFill>
                <a:latin typeface="Arial" pitchFamily="34" charset="0"/>
                <a:cs typeface="Arial" pitchFamily="34" charset="0"/>
              </a:rPr>
              <a:t>đoán</a:t>
            </a:r>
            <a:r>
              <a:rPr lang="en-US" sz="2200" smtClean="0">
                <a:solidFill>
                  <a:srgbClr val="000099"/>
                </a:solidFill>
                <a:latin typeface="Arial" pitchFamily="34" charset="0"/>
                <a:cs typeface="Arial" pitchFamily="34" charset="0"/>
              </a:rPr>
              <a:t>: Theo dõi ĐTĐ Thai kỳ / thai 26 tuần</a:t>
            </a:r>
            <a:endParaRPr lang="en-US" sz="2200" dirty="0" smtClean="0">
              <a:solidFill>
                <a:srgbClr val="000099"/>
              </a:solidFill>
              <a:latin typeface="Arial" pitchFamily="34" charset="0"/>
              <a:cs typeface="Arial" pitchFamily="34" charset="0"/>
            </a:endParaRPr>
          </a:p>
          <a:p>
            <a:pPr marL="0" indent="0">
              <a:lnSpc>
                <a:spcPct val="120000"/>
              </a:lnSpc>
              <a:spcBef>
                <a:spcPts val="0"/>
              </a:spcBef>
              <a:buNone/>
            </a:pPr>
            <a:r>
              <a:rPr lang="en-US" sz="2200" dirty="0" err="1" smtClean="0">
                <a:solidFill>
                  <a:srgbClr val="000099"/>
                </a:solidFill>
                <a:latin typeface="Arial" pitchFamily="34" charset="0"/>
                <a:cs typeface="Arial" pitchFamily="34" charset="0"/>
              </a:rPr>
              <a:t>Hiện</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tại</a:t>
            </a:r>
            <a:r>
              <a:rPr lang="en-US" sz="2200" smtClean="0">
                <a:solidFill>
                  <a:srgbClr val="000099"/>
                </a:solidFill>
                <a:latin typeface="Arial" pitchFamily="34" charset="0"/>
                <a:cs typeface="Arial" pitchFamily="34" charset="0"/>
              </a:rPr>
              <a:t>: NB </a:t>
            </a:r>
            <a:r>
              <a:rPr lang="en-US" sz="2200" dirty="0" err="1" smtClean="0">
                <a:solidFill>
                  <a:srgbClr val="000099"/>
                </a:solidFill>
                <a:latin typeface="Arial" pitchFamily="34" charset="0"/>
                <a:cs typeface="Arial" pitchFamily="34" charset="0"/>
              </a:rPr>
              <a:t>tỉnh</a:t>
            </a:r>
            <a:r>
              <a:rPr lang="en-US" sz="2200" smtClean="0">
                <a:solidFill>
                  <a:srgbClr val="000099"/>
                </a:solidFill>
                <a:latin typeface="Arial" pitchFamily="34" charset="0"/>
                <a:cs typeface="Arial" pitchFamily="34" charset="0"/>
              </a:rPr>
              <a:t>, mệt,</a:t>
            </a:r>
            <a:r>
              <a:rPr lang="en-US" sz="2200" smtClean="0">
                <a:solidFill>
                  <a:srgbClr val="0000FF"/>
                </a:solidFill>
                <a:latin typeface="Arial" pitchFamily="34" charset="0"/>
                <a:cs typeface="Arial" pitchFamily="34" charset="0"/>
              </a:rPr>
              <a:t> </a:t>
            </a:r>
            <a:r>
              <a:rPr lang="en-US" sz="2200">
                <a:solidFill>
                  <a:srgbClr val="000099"/>
                </a:solidFill>
                <a:latin typeface="Arial" pitchFamily="34" charset="0"/>
                <a:ea typeface="Times New Roman"/>
                <a:cs typeface="Arial" pitchFamily="34" charset="0"/>
              </a:rPr>
              <a:t>nhịp thở: 20l/phút, nhiệt độ: </a:t>
            </a:r>
            <a:r>
              <a:rPr lang="en-US" sz="2200" smtClean="0">
                <a:solidFill>
                  <a:srgbClr val="000099"/>
                </a:solidFill>
                <a:latin typeface="Arial" pitchFamily="34" charset="0"/>
                <a:ea typeface="Times New Roman"/>
                <a:cs typeface="Arial" pitchFamily="34" charset="0"/>
              </a:rPr>
              <a:t>37,2</a:t>
            </a:r>
            <a:r>
              <a:rPr lang="en-US" sz="2200" baseline="30000" smtClean="0">
                <a:solidFill>
                  <a:srgbClr val="000099"/>
                </a:solidFill>
                <a:latin typeface="Arial" pitchFamily="34" charset="0"/>
                <a:ea typeface="Times New Roman"/>
                <a:cs typeface="Arial" pitchFamily="34" charset="0"/>
              </a:rPr>
              <a:t>0</a:t>
            </a:r>
            <a:r>
              <a:rPr lang="en-US" sz="2200" smtClean="0">
                <a:solidFill>
                  <a:srgbClr val="000099"/>
                </a:solidFill>
                <a:latin typeface="Arial" pitchFamily="34" charset="0"/>
                <a:ea typeface="Times New Roman"/>
                <a:cs typeface="Arial" pitchFamily="34" charset="0"/>
              </a:rPr>
              <a:t>C</a:t>
            </a:r>
            <a:r>
              <a:rPr lang="en-US" sz="2200">
                <a:solidFill>
                  <a:srgbClr val="000099"/>
                </a:solidFill>
                <a:latin typeface="Arial" pitchFamily="34" charset="0"/>
                <a:ea typeface="Times New Roman"/>
                <a:cs typeface="Arial" pitchFamily="34" charset="0"/>
              </a:rPr>
              <a:t>, huyết áp: 110/70 mmHg, mạch: 87 l/phút</a:t>
            </a:r>
            <a:r>
              <a:rPr lang="en-US" sz="2200" smtClean="0">
                <a:solidFill>
                  <a:srgbClr val="000099"/>
                </a:solidFill>
                <a:latin typeface="Arial" pitchFamily="34" charset="0"/>
                <a:cs typeface="Arial" pitchFamily="34" charset="0"/>
              </a:rPr>
              <a:t>. </a:t>
            </a:r>
            <a:r>
              <a:rPr lang="en-US" sz="2200" dirty="0" smtClean="0">
                <a:solidFill>
                  <a:srgbClr val="000099"/>
                </a:solidFill>
                <a:latin typeface="Arial" pitchFamily="34" charset="0"/>
                <a:cs typeface="Arial" pitchFamily="34" charset="0"/>
              </a:rPr>
              <a:t>BS </a:t>
            </a:r>
            <a:r>
              <a:rPr lang="en-US" sz="2200" dirty="0" err="1" smtClean="0">
                <a:solidFill>
                  <a:srgbClr val="000099"/>
                </a:solidFill>
                <a:latin typeface="Arial" pitchFamily="34" charset="0"/>
                <a:cs typeface="Arial" pitchFamily="34" charset="0"/>
              </a:rPr>
              <a:t>có</a:t>
            </a:r>
            <a:r>
              <a:rPr lang="en-US" sz="2200" dirty="0" smtClean="0">
                <a:solidFill>
                  <a:srgbClr val="000099"/>
                </a:solidFill>
                <a:latin typeface="Arial" pitchFamily="34" charset="0"/>
                <a:cs typeface="Arial" pitchFamily="34" charset="0"/>
              </a:rPr>
              <a:t> </a:t>
            </a:r>
            <a:r>
              <a:rPr lang="en-US" sz="2200" dirty="0" err="1" smtClean="0">
                <a:solidFill>
                  <a:srgbClr val="000099"/>
                </a:solidFill>
                <a:latin typeface="Arial" pitchFamily="34" charset="0"/>
                <a:cs typeface="Arial" pitchFamily="34" charset="0"/>
              </a:rPr>
              <a:t>chỉ</a:t>
            </a:r>
            <a:r>
              <a:rPr lang="en-US" sz="2200" dirty="0" smtClean="0">
                <a:solidFill>
                  <a:srgbClr val="000099"/>
                </a:solidFill>
                <a:latin typeface="Arial" pitchFamily="34" charset="0"/>
                <a:cs typeface="Arial" pitchFamily="34" charset="0"/>
              </a:rPr>
              <a:t> </a:t>
            </a:r>
            <a:r>
              <a:rPr lang="en-US" sz="2200" err="1" smtClean="0">
                <a:solidFill>
                  <a:srgbClr val="000099"/>
                </a:solidFill>
                <a:latin typeface="Arial" pitchFamily="34" charset="0"/>
                <a:cs typeface="Arial" pitchFamily="34" charset="0"/>
              </a:rPr>
              <a:t>định</a:t>
            </a:r>
            <a:r>
              <a:rPr lang="en-US" sz="2200" smtClean="0">
                <a:solidFill>
                  <a:srgbClr val="000099"/>
                </a:solidFill>
                <a:latin typeface="Arial" pitchFamily="34" charset="0"/>
                <a:cs typeface="Arial" pitchFamily="34" charset="0"/>
              </a:rPr>
              <a:t> đo ĐMMM sau ăn 2h. </a:t>
            </a:r>
            <a:endParaRPr lang="en-US" sz="2200" dirty="0" smtClean="0">
              <a:solidFill>
                <a:srgbClr val="000099"/>
              </a:solidFill>
              <a:latin typeface="Arial" pitchFamily="34" charset="0"/>
              <a:cs typeface="Arial" pitchFamily="34" charset="0"/>
            </a:endParaRPr>
          </a:p>
          <a:p>
            <a:pPr marL="0" lvl="0" indent="0">
              <a:lnSpc>
                <a:spcPct val="120000"/>
              </a:lnSpc>
              <a:spcBef>
                <a:spcPts val="0"/>
              </a:spcBef>
              <a:buNone/>
            </a:pPr>
            <a:r>
              <a:rPr lang="en-US" sz="2200" b="1" err="1" smtClean="0">
                <a:latin typeface="Arial" pitchFamily="34" charset="0"/>
                <a:cs typeface="Arial" pitchFamily="34" charset="0"/>
              </a:rPr>
              <a:t>Yêu</a:t>
            </a:r>
            <a:r>
              <a:rPr lang="en-US" sz="2200" b="1" smtClean="0">
                <a:latin typeface="Arial" pitchFamily="34" charset="0"/>
                <a:cs typeface="Arial" pitchFamily="34" charset="0"/>
              </a:rPr>
              <a:t> cầu</a:t>
            </a:r>
          </a:p>
          <a:p>
            <a:pPr marL="339725" lvl="0" indent="-339725">
              <a:lnSpc>
                <a:spcPct val="120000"/>
              </a:lnSpc>
              <a:spcBef>
                <a:spcPts val="0"/>
              </a:spcBef>
              <a:buNone/>
            </a:pPr>
            <a:r>
              <a:rPr lang="en-US" sz="2200" b="1" smtClean="0">
                <a:solidFill>
                  <a:srgbClr val="FF0000"/>
                </a:solidFill>
                <a:latin typeface="Arial" pitchFamily="34" charset="0"/>
                <a:cs typeface="Arial" pitchFamily="34" charset="0"/>
              </a:rPr>
              <a:t>1</a:t>
            </a:r>
            <a:r>
              <a:rPr lang="en-US" sz="2200" b="1"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Hãy</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chuẩn</a:t>
            </a:r>
            <a:r>
              <a:rPr lang="en-US" sz="2200" dirty="0" smtClean="0">
                <a:solidFill>
                  <a:srgbClr val="FF0000"/>
                </a:solidFill>
                <a:latin typeface="Arial" pitchFamily="34" charset="0"/>
                <a:cs typeface="Arial" pitchFamily="34" charset="0"/>
              </a:rPr>
              <a:t> </a:t>
            </a:r>
            <a:r>
              <a:rPr lang="en-US" sz="2200" smtClean="0">
                <a:solidFill>
                  <a:srgbClr val="FF0000"/>
                </a:solidFill>
                <a:latin typeface="Arial" pitchFamily="34" charset="0"/>
                <a:cs typeface="Arial" pitchFamily="34" charset="0"/>
              </a:rPr>
              <a:t>bị người bệnh </a:t>
            </a:r>
            <a:r>
              <a:rPr lang="en-US" sz="2200" dirty="0" err="1" smtClean="0">
                <a:solidFill>
                  <a:srgbClr val="FF0000"/>
                </a:solidFill>
                <a:latin typeface="Arial" pitchFamily="34" charset="0"/>
                <a:cs typeface="Arial" pitchFamily="34" charset="0"/>
              </a:rPr>
              <a:t>đê</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thực</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hiện</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kỹ</a:t>
            </a:r>
            <a:r>
              <a:rPr lang="en-US" sz="2200" dirty="0" smtClean="0">
                <a:solidFill>
                  <a:srgbClr val="FF0000"/>
                </a:solidFill>
                <a:latin typeface="Arial" pitchFamily="34" charset="0"/>
                <a:cs typeface="Arial" pitchFamily="34" charset="0"/>
              </a:rPr>
              <a:t> </a:t>
            </a:r>
            <a:r>
              <a:rPr lang="en-US" sz="2200" err="1" smtClean="0">
                <a:solidFill>
                  <a:srgbClr val="FF0000"/>
                </a:solidFill>
                <a:latin typeface="Arial" pitchFamily="34" charset="0"/>
                <a:cs typeface="Arial" pitchFamily="34" charset="0"/>
              </a:rPr>
              <a:t>thuật</a:t>
            </a:r>
            <a:r>
              <a:rPr lang="en-US" sz="2200" smtClean="0">
                <a:solidFill>
                  <a:srgbClr val="FF0000"/>
                </a:solidFill>
                <a:latin typeface="Arial" pitchFamily="34" charset="0"/>
                <a:cs typeface="Arial" pitchFamily="34" charset="0"/>
              </a:rPr>
              <a:t> đo ĐMMM cho người bệnh A?</a:t>
            </a:r>
            <a:endParaRPr lang="en-US" sz="2200" dirty="0" smtClean="0">
              <a:solidFill>
                <a:srgbClr val="FF0000"/>
              </a:solidFill>
              <a:latin typeface="Arial" pitchFamily="34" charset="0"/>
              <a:cs typeface="Arial" pitchFamily="34" charset="0"/>
            </a:endParaRPr>
          </a:p>
          <a:p>
            <a:pPr marL="285750" lvl="0" indent="-285750">
              <a:lnSpc>
                <a:spcPct val="120000"/>
              </a:lnSpc>
              <a:spcBef>
                <a:spcPts val="0"/>
              </a:spcBef>
              <a:buNone/>
            </a:pPr>
            <a:r>
              <a:rPr lang="en-US" sz="2200" b="1" dirty="0" smtClean="0">
                <a:solidFill>
                  <a:srgbClr val="FF0000"/>
                </a:solidFill>
                <a:latin typeface="Arial" pitchFamily="34" charset="0"/>
                <a:cs typeface="Arial" pitchFamily="34" charset="0"/>
              </a:rPr>
              <a:t>2.</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Hãy</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chuẩn</a:t>
            </a:r>
            <a:r>
              <a:rPr lang="en-US" sz="2200" dirty="0" smtClean="0">
                <a:solidFill>
                  <a:srgbClr val="FF0000"/>
                </a:solidFill>
                <a:latin typeface="Arial" pitchFamily="34" charset="0"/>
                <a:cs typeface="Arial" pitchFamily="34" charset="0"/>
              </a:rPr>
              <a:t> </a:t>
            </a:r>
            <a:r>
              <a:rPr lang="en-US" sz="2200" smtClean="0">
                <a:solidFill>
                  <a:srgbClr val="FF0000"/>
                </a:solidFill>
                <a:latin typeface="Arial" pitchFamily="34" charset="0"/>
                <a:cs typeface="Arial" pitchFamily="34" charset="0"/>
              </a:rPr>
              <a:t>bị điều dưỡng, dụng cụ </a:t>
            </a:r>
            <a:r>
              <a:rPr lang="en-US" sz="2200" dirty="0" err="1" smtClean="0">
                <a:solidFill>
                  <a:srgbClr val="FF0000"/>
                </a:solidFill>
                <a:latin typeface="Arial" pitchFamily="34" charset="0"/>
                <a:cs typeface="Arial" pitchFamily="34" charset="0"/>
              </a:rPr>
              <a:t>phù</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hợp</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đê</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thực</a:t>
            </a:r>
            <a:r>
              <a:rPr lang="en-US" sz="2200" dirty="0" smtClean="0">
                <a:solidFill>
                  <a:srgbClr val="FF0000"/>
                </a:solidFill>
                <a:latin typeface="Arial" pitchFamily="34" charset="0"/>
                <a:cs typeface="Arial" pitchFamily="34" charset="0"/>
              </a:rPr>
              <a:t> </a:t>
            </a:r>
            <a:r>
              <a:rPr lang="en-US" sz="2200" dirty="0" err="1" smtClean="0">
                <a:solidFill>
                  <a:srgbClr val="FF0000"/>
                </a:solidFill>
                <a:latin typeface="Arial" pitchFamily="34" charset="0"/>
                <a:cs typeface="Arial" pitchFamily="34" charset="0"/>
              </a:rPr>
              <a:t>hiện</a:t>
            </a:r>
            <a:r>
              <a:rPr lang="en-US" sz="2200" dirty="0" smtClean="0">
                <a:solidFill>
                  <a:srgbClr val="FF0000"/>
                </a:solidFill>
                <a:latin typeface="Arial" pitchFamily="34" charset="0"/>
                <a:cs typeface="Arial" pitchFamily="34" charset="0"/>
              </a:rPr>
              <a:t> </a:t>
            </a:r>
            <a:r>
              <a:rPr lang="en-US" sz="2200" smtClean="0">
                <a:solidFill>
                  <a:srgbClr val="FF0000"/>
                </a:solidFill>
                <a:latin typeface="Arial" pitchFamily="34" charset="0"/>
                <a:cs typeface="Arial" pitchFamily="34" charset="0"/>
              </a:rPr>
              <a:t>KT đo ĐMMM cho người bệnh A?</a:t>
            </a:r>
          </a:p>
          <a:p>
            <a:pPr marL="0" lvl="0" indent="0">
              <a:lnSpc>
                <a:spcPct val="120000"/>
              </a:lnSpc>
              <a:spcBef>
                <a:spcPts val="0"/>
              </a:spcBef>
              <a:buNone/>
            </a:pPr>
            <a:r>
              <a:rPr lang="en-US" sz="2200" b="1">
                <a:solidFill>
                  <a:srgbClr val="FF0000"/>
                </a:solidFill>
                <a:latin typeface="Arial" pitchFamily="34" charset="0"/>
                <a:cs typeface="Arial" pitchFamily="34" charset="0"/>
              </a:rPr>
              <a:t>3. </a:t>
            </a:r>
            <a:r>
              <a:rPr lang="en-US" sz="2200">
                <a:solidFill>
                  <a:srgbClr val="FF0000"/>
                </a:solidFill>
                <a:latin typeface="Arial" pitchFamily="34" charset="0"/>
                <a:cs typeface="Arial" pitchFamily="34" charset="0"/>
              </a:rPr>
              <a:t>Tiến hành kỹ thuật </a:t>
            </a:r>
            <a:r>
              <a:rPr lang="en-US" sz="2200" smtClean="0">
                <a:solidFill>
                  <a:srgbClr val="FF0000"/>
                </a:solidFill>
                <a:latin typeface="Arial" pitchFamily="34" charset="0"/>
                <a:cs typeface="Arial" pitchFamily="34" charset="0"/>
              </a:rPr>
              <a:t>đo ĐMMM cho </a:t>
            </a:r>
            <a:r>
              <a:rPr lang="en-US" sz="2200">
                <a:solidFill>
                  <a:srgbClr val="FF0000"/>
                </a:solidFill>
                <a:latin typeface="Arial" pitchFamily="34" charset="0"/>
                <a:cs typeface="Arial" pitchFamily="34" charset="0"/>
              </a:rPr>
              <a:t>người bệnh </a:t>
            </a:r>
            <a:r>
              <a:rPr lang="en-US" sz="2200" smtClean="0">
                <a:solidFill>
                  <a:srgbClr val="FF0000"/>
                </a:solidFill>
                <a:latin typeface="Arial" pitchFamily="34" charset="0"/>
                <a:cs typeface="Arial" pitchFamily="34" charset="0"/>
              </a:rPr>
              <a:t>A.</a:t>
            </a:r>
            <a:endParaRPr lang="en-US" sz="2200">
              <a:solidFill>
                <a:srgbClr val="FF0000"/>
              </a:solidFill>
              <a:latin typeface="Arial" pitchFamily="34" charset="0"/>
              <a:cs typeface="Arial" pitchFamily="34" charset="0"/>
            </a:endParaRPr>
          </a:p>
          <a:p>
            <a:pPr marL="285750" lvl="0" indent="-285750">
              <a:lnSpc>
                <a:spcPct val="120000"/>
              </a:lnSpc>
              <a:spcBef>
                <a:spcPts val="0"/>
              </a:spcBef>
              <a:buNone/>
            </a:pPr>
            <a:endParaRPr lang="en-US" sz="2200" dirty="0" smtClean="0">
              <a:solidFill>
                <a:srgbClr val="FF0000"/>
              </a:solidFill>
              <a:latin typeface="Arial" pitchFamily="34" charset="0"/>
              <a:cs typeface="Arial" pitchFamily="34" charset="0"/>
            </a:endParaRPr>
          </a:p>
          <a:p>
            <a:pPr>
              <a:spcBef>
                <a:spcPts val="0"/>
              </a:spcBef>
            </a:pPr>
            <a:endParaRPr lang="en-US" sz="2100" dirty="0" smtClean="0">
              <a:latin typeface="Arial" pitchFamily="34" charset="0"/>
              <a:cs typeface="Arial" pitchFamily="34" charset="0"/>
            </a:endParaRPr>
          </a:p>
          <a:p>
            <a:pPr>
              <a:spcBef>
                <a:spcPts val="0"/>
              </a:spcBef>
              <a:buNone/>
            </a:pPr>
            <a:endParaRPr lang="en-US" sz="21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pPr/>
              <a:t>12</a:t>
            </a:fld>
            <a:endParaRPr lang="en-US"/>
          </a:p>
        </p:txBody>
      </p:sp>
      <p:sp>
        <p:nvSpPr>
          <p:cNvPr id="5" name="Title 1"/>
          <p:cNvSpPr>
            <a:spLocks noGrp="1"/>
          </p:cNvSpPr>
          <p:nvPr>
            <p:ph type="title"/>
          </p:nvPr>
        </p:nvSpPr>
        <p:spPr>
          <a:xfrm>
            <a:off x="0" y="-19050"/>
            <a:ext cx="9144000" cy="689371"/>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dirty="0" smtClean="0">
                <a:solidFill>
                  <a:schemeClr val="bg1"/>
                </a:solidFill>
                <a:latin typeface="Arial" pitchFamily="34" charset="0"/>
                <a:ea typeface="Tahoma" pitchFamily="34" charset="0"/>
                <a:cs typeface="Arial" pitchFamily="34" charset="0"/>
              </a:rPr>
              <a:t>TÌNH HUỐNG</a:t>
            </a:r>
            <a:endParaRPr lang="en-US" sz="3600" b="1" dirty="0">
              <a:solidFill>
                <a:schemeClr val="bg1"/>
              </a:solidFill>
              <a:latin typeface="Arial" pitchFamily="34" charset="0"/>
              <a:ea typeface="Tahoma" pitchFamily="34" charset="0"/>
              <a:cs typeface="Arial" pitchFamily="34" charset="0"/>
            </a:endParaRPr>
          </a:p>
        </p:txBody>
      </p:sp>
      <p:pic>
        <p:nvPicPr>
          <p:cNvPr id="6" name="Picture 3" descr="D:\ảnh\LOGO bachmai.jpg"/>
          <p:cNvPicPr>
            <a:picLocks noChangeAspect="1" noChangeArrowheads="1"/>
          </p:cNvPicPr>
          <p:nvPr/>
        </p:nvPicPr>
        <p:blipFill>
          <a:blip r:embed="rId2" cstate="print"/>
          <a:srcRect/>
          <a:stretch>
            <a:fillRect/>
          </a:stretch>
        </p:blipFill>
        <p:spPr bwMode="auto">
          <a:xfrm>
            <a:off x="0" y="-19050"/>
            <a:ext cx="705395"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418286" y="-19050"/>
            <a:ext cx="725714"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971551"/>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smtClean="0">
                <a:solidFill>
                  <a:schemeClr val="bg1"/>
                </a:solidFill>
                <a:latin typeface="Arial" pitchFamily="34" charset="0"/>
                <a:ea typeface="Tahoma" pitchFamily="34" charset="0"/>
                <a:cs typeface="Arial" pitchFamily="34" charset="0"/>
              </a:rPr>
              <a:t>DỤNG CỤ</a:t>
            </a:r>
            <a:endParaRPr lang="en-US" sz="3600" b="1" dirty="0">
              <a:solidFill>
                <a:schemeClr val="bg1"/>
              </a:solidFill>
              <a:latin typeface="Arial" pitchFamily="34" charset="0"/>
              <a:ea typeface="Tahoma" pitchFamily="34" charset="0"/>
              <a:cs typeface="Arial" pitchFamily="34" charset="0"/>
            </a:endParaRPr>
          </a:p>
        </p:txBody>
      </p:sp>
      <p:sp>
        <p:nvSpPr>
          <p:cNvPr id="2" name="Text Placeholder 1"/>
          <p:cNvSpPr>
            <a:spLocks noGrp="1"/>
          </p:cNvSpPr>
          <p:nvPr>
            <p:ph type="body" idx="1"/>
          </p:nvPr>
        </p:nvSpPr>
        <p:spPr>
          <a:xfrm>
            <a:off x="533400" y="4008239"/>
            <a:ext cx="4040188" cy="479822"/>
          </a:xfrm>
        </p:spPr>
        <p:txBody>
          <a:bodyPr/>
          <a:lstStyle/>
          <a:p>
            <a:pPr algn="ctr"/>
            <a:r>
              <a:rPr lang="en-US" smtClean="0">
                <a:solidFill>
                  <a:srgbClr val="0000FF"/>
                </a:solidFill>
                <a:latin typeface="Arial" pitchFamily="34" charset="0"/>
                <a:cs typeface="Arial" pitchFamily="34" charset="0"/>
              </a:rPr>
              <a:t>Máy đo đường máu</a:t>
            </a:r>
            <a:endParaRPr lang="en-US">
              <a:solidFill>
                <a:srgbClr val="0000FF"/>
              </a:solidFill>
              <a:latin typeface="Arial" pitchFamily="34" charset="0"/>
              <a:cs typeface="Arial" pitchFamily="34" charset="0"/>
            </a:endParaRPr>
          </a:p>
        </p:txBody>
      </p:sp>
      <p:pic>
        <p:nvPicPr>
          <p:cNvPr id="20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143000" y="1581150"/>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EAF65A9-22AB-466A-842E-C5BF9E56D958}" type="slidenum">
              <a:rPr lang="en-US" smtClean="0"/>
              <a:pPr/>
              <a:t>13</a:t>
            </a:fld>
            <a:endParaRPr lang="en-US"/>
          </a:p>
        </p:txBody>
      </p:sp>
      <p:pic>
        <p:nvPicPr>
          <p:cNvPr id="6" name="Picture 3" descr="D:\ảnh\LOGO bachmai.jpg"/>
          <p:cNvPicPr>
            <a:picLocks noChangeAspect="1" noChangeArrowheads="1"/>
          </p:cNvPicPr>
          <p:nvPr/>
        </p:nvPicPr>
        <p:blipFill>
          <a:blip r:embed="rId3" cstate="print"/>
          <a:srcRect/>
          <a:stretch>
            <a:fillRect/>
          </a:stretch>
        </p:blipFill>
        <p:spPr bwMode="auto">
          <a:xfrm>
            <a:off x="0" y="103762"/>
            <a:ext cx="705395"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4" cstate="print"/>
          <a:srcRect/>
          <a:stretch>
            <a:fillRect/>
          </a:stretch>
        </p:blipFill>
        <p:spPr bwMode="auto">
          <a:xfrm>
            <a:off x="8418286" y="79848"/>
            <a:ext cx="725714"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4858" y="1220011"/>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txBox="1">
            <a:spLocks/>
          </p:cNvSpPr>
          <p:nvPr/>
        </p:nvSpPr>
        <p:spPr>
          <a:xfrm>
            <a:off x="4568825" y="4028100"/>
            <a:ext cx="4041775" cy="47982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mtClean="0">
                <a:solidFill>
                  <a:srgbClr val="0000FF"/>
                </a:solidFill>
                <a:latin typeface="Arial" pitchFamily="34" charset="0"/>
                <a:cs typeface="Arial" pitchFamily="34" charset="0"/>
              </a:rPr>
              <a:t>Bút lấy máu</a:t>
            </a:r>
            <a:endParaRPr lang="en-US">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424868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pPr/>
              <a:t>14</a:t>
            </a:fld>
            <a:endParaRPr lang="en-US"/>
          </a:p>
        </p:txBody>
      </p:sp>
      <p:sp>
        <p:nvSpPr>
          <p:cNvPr id="6" name="Title 1"/>
          <p:cNvSpPr>
            <a:spLocks noGrp="1"/>
          </p:cNvSpPr>
          <p:nvPr>
            <p:ph type="title"/>
          </p:nvPr>
        </p:nvSpPr>
        <p:spPr>
          <a:xfrm>
            <a:off x="0" y="1"/>
            <a:ext cx="9144000" cy="9715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smtClean="0">
                <a:solidFill>
                  <a:schemeClr val="bg1"/>
                </a:solidFill>
                <a:latin typeface="Arial" pitchFamily="34" charset="0"/>
                <a:ea typeface="Tahoma" pitchFamily="34" charset="0"/>
                <a:cs typeface="Arial" pitchFamily="34" charset="0"/>
              </a:rPr>
              <a:t>DỤNG CỤ</a:t>
            </a:r>
            <a:endParaRPr lang="en-US" sz="3600" b="1" dirty="0">
              <a:solidFill>
                <a:schemeClr val="bg1"/>
              </a:solidFill>
              <a:latin typeface="Arial" pitchFamily="34" charset="0"/>
              <a:ea typeface="Tahoma" pitchFamily="34" charset="0"/>
              <a:cs typeface="Arial" pitchFamily="34" charset="0"/>
            </a:endParaRPr>
          </a:p>
        </p:txBody>
      </p:sp>
      <p:pic>
        <p:nvPicPr>
          <p:cNvPr id="7" name="Picture 3" descr="D:\ảnh\LOGO bachmai.jpg"/>
          <p:cNvPicPr>
            <a:picLocks noChangeAspect="1" noChangeArrowheads="1"/>
          </p:cNvPicPr>
          <p:nvPr/>
        </p:nvPicPr>
        <p:blipFill>
          <a:blip r:embed="rId2" cstate="print"/>
          <a:srcRect/>
          <a:stretch>
            <a:fillRect/>
          </a:stretch>
        </p:blipFill>
        <p:spPr bwMode="auto">
          <a:xfrm>
            <a:off x="0" y="103762"/>
            <a:ext cx="705395"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C:\Users\VN-Pro\Desktop\Quy chuan Logo Cao Dang y Bach Mai_nho.jpg"/>
          <p:cNvPicPr>
            <a:picLocks noChangeAspect="1" noChangeArrowheads="1"/>
          </p:cNvPicPr>
          <p:nvPr/>
        </p:nvPicPr>
        <p:blipFill>
          <a:blip r:embed="rId3" cstate="print"/>
          <a:srcRect/>
          <a:stretch>
            <a:fillRect/>
          </a:stretch>
        </p:blipFill>
        <p:spPr bwMode="auto">
          <a:xfrm>
            <a:off x="8418286" y="79848"/>
            <a:ext cx="725714"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1" y="1047751"/>
            <a:ext cx="312419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047750"/>
            <a:ext cx="3352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71800" y="4400550"/>
            <a:ext cx="3048000" cy="461665"/>
          </a:xfrm>
          <a:prstGeom prst="rect">
            <a:avLst/>
          </a:prstGeom>
        </p:spPr>
        <p:txBody>
          <a:bodyPr wrap="square">
            <a:spAutoFit/>
          </a:bodyPr>
          <a:lstStyle/>
          <a:p>
            <a:pPr lvl="0" algn="ctr">
              <a:spcBef>
                <a:spcPct val="20000"/>
              </a:spcBef>
            </a:pPr>
            <a:r>
              <a:rPr lang="en-US" sz="2400" b="1">
                <a:solidFill>
                  <a:srgbClr val="0000FF"/>
                </a:solidFill>
                <a:latin typeface="Arial" pitchFamily="34" charset="0"/>
                <a:cs typeface="Arial" pitchFamily="34" charset="0"/>
              </a:rPr>
              <a:t>Máy đo đường máu</a:t>
            </a:r>
          </a:p>
        </p:txBody>
      </p:sp>
    </p:spTree>
    <p:extLst>
      <p:ext uri="{BB962C8B-B14F-4D97-AF65-F5344CB8AC3E}">
        <p14:creationId xmlns:p14="http://schemas.microsoft.com/office/powerpoint/2010/main" val="469840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pPr/>
              <a:t>15</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8400" y="1371600"/>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3950"/>
            <a:ext cx="23145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0156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33600" y="4187576"/>
            <a:ext cx="4724399" cy="461665"/>
          </a:xfrm>
          <a:prstGeom prst="rect">
            <a:avLst/>
          </a:prstGeom>
        </p:spPr>
        <p:txBody>
          <a:bodyPr wrap="square">
            <a:spAutoFit/>
          </a:bodyPr>
          <a:lstStyle/>
          <a:p>
            <a:pPr lvl="0" algn="ctr">
              <a:spcBef>
                <a:spcPct val="20000"/>
              </a:spcBef>
            </a:pPr>
            <a:r>
              <a:rPr lang="en-US" sz="2400" b="1">
                <a:solidFill>
                  <a:srgbClr val="0000FF"/>
                </a:solidFill>
                <a:latin typeface="Arial" pitchFamily="34" charset="0"/>
                <a:cs typeface="Arial" pitchFamily="34" charset="0"/>
              </a:rPr>
              <a:t>Máy đo đường máu</a:t>
            </a:r>
          </a:p>
        </p:txBody>
      </p:sp>
      <p:sp>
        <p:nvSpPr>
          <p:cNvPr id="9" name="Title 1"/>
          <p:cNvSpPr>
            <a:spLocks noGrp="1"/>
          </p:cNvSpPr>
          <p:nvPr>
            <p:ph type="title"/>
          </p:nvPr>
        </p:nvSpPr>
        <p:spPr>
          <a:xfrm>
            <a:off x="0" y="1"/>
            <a:ext cx="9144000" cy="8953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smtClean="0">
                <a:solidFill>
                  <a:schemeClr val="bg1"/>
                </a:solidFill>
                <a:latin typeface="Arial" pitchFamily="34" charset="0"/>
                <a:ea typeface="Tahoma" pitchFamily="34" charset="0"/>
                <a:cs typeface="Arial" pitchFamily="34" charset="0"/>
              </a:rPr>
              <a:t>DỤNG CỤ</a:t>
            </a:r>
            <a:endParaRPr lang="en-US" sz="3600" b="1" dirty="0">
              <a:solidFill>
                <a:schemeClr val="bg1"/>
              </a:solidFill>
              <a:latin typeface="Arial" pitchFamily="34" charset="0"/>
              <a:ea typeface="Tahoma" pitchFamily="34" charset="0"/>
              <a:cs typeface="Arial" pitchFamily="34" charset="0"/>
            </a:endParaRPr>
          </a:p>
        </p:txBody>
      </p:sp>
      <p:pic>
        <p:nvPicPr>
          <p:cNvPr id="10" name="Picture 3" descr="D:\ảnh\LOGO bachmai.jpg"/>
          <p:cNvPicPr>
            <a:picLocks noChangeAspect="1" noChangeArrowheads="1"/>
          </p:cNvPicPr>
          <p:nvPr/>
        </p:nvPicPr>
        <p:blipFill>
          <a:blip r:embed="rId5" cstate="print"/>
          <a:srcRect/>
          <a:stretch>
            <a:fillRect/>
          </a:stretch>
        </p:blipFill>
        <p:spPr bwMode="auto">
          <a:xfrm>
            <a:off x="0" y="103762"/>
            <a:ext cx="705395"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descr="C:\Users\VN-Pro\Desktop\Quy chuan Logo Cao Dang y Bach Mai_nho.jpg"/>
          <p:cNvPicPr>
            <a:picLocks noChangeAspect="1" noChangeArrowheads="1"/>
          </p:cNvPicPr>
          <p:nvPr/>
        </p:nvPicPr>
        <p:blipFill>
          <a:blip r:embed="rId6" cstate="print"/>
          <a:srcRect/>
          <a:stretch>
            <a:fillRect/>
          </a:stretch>
        </p:blipFill>
        <p:spPr bwMode="auto">
          <a:xfrm>
            <a:off x="8418286" y="79848"/>
            <a:ext cx="725714"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7257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pPr/>
              <a:t>16</a:t>
            </a:fld>
            <a:endParaRPr lang="en-US"/>
          </a:p>
        </p:txBody>
      </p:sp>
      <p:sp>
        <p:nvSpPr>
          <p:cNvPr id="5" name="Title 1"/>
          <p:cNvSpPr>
            <a:spLocks noGrp="1"/>
          </p:cNvSpPr>
          <p:nvPr>
            <p:ph type="title"/>
          </p:nvPr>
        </p:nvSpPr>
        <p:spPr>
          <a:xfrm>
            <a:off x="0" y="1"/>
            <a:ext cx="9144000" cy="89534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smtClean="0">
                <a:solidFill>
                  <a:schemeClr val="bg1"/>
                </a:solidFill>
                <a:latin typeface="Arial" pitchFamily="34" charset="0"/>
                <a:ea typeface="Tahoma" pitchFamily="34" charset="0"/>
                <a:cs typeface="Arial" pitchFamily="34" charset="0"/>
              </a:rPr>
              <a:t>DỤNG CỤ</a:t>
            </a:r>
            <a:endParaRPr lang="en-US" sz="3600" b="1" dirty="0">
              <a:solidFill>
                <a:schemeClr val="bg1"/>
              </a:solidFill>
              <a:latin typeface="Arial" pitchFamily="34" charset="0"/>
              <a:ea typeface="Tahoma" pitchFamily="34" charset="0"/>
              <a:cs typeface="Arial" pitchFamily="34" charset="0"/>
            </a:endParaRPr>
          </a:p>
        </p:txBody>
      </p:sp>
      <p:pic>
        <p:nvPicPr>
          <p:cNvPr id="6" name="Picture 3" descr="D:\ảnh\LOGO bachmai.jpg"/>
          <p:cNvPicPr>
            <a:picLocks noChangeAspect="1" noChangeArrowheads="1"/>
          </p:cNvPicPr>
          <p:nvPr/>
        </p:nvPicPr>
        <p:blipFill>
          <a:blip r:embed="rId2" cstate="print"/>
          <a:srcRect/>
          <a:stretch>
            <a:fillRect/>
          </a:stretch>
        </p:blipFill>
        <p:spPr bwMode="auto">
          <a:xfrm>
            <a:off x="0" y="103762"/>
            <a:ext cx="705395"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418286" y="79848"/>
            <a:ext cx="725714"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33995" y="1048831"/>
            <a:ext cx="2475288" cy="3394075"/>
          </a:xfr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4456" y="971550"/>
            <a:ext cx="2712765" cy="3548635"/>
          </a:xfrm>
          <a:prstGeom prst="rect">
            <a:avLst/>
          </a:prstGeom>
        </p:spPr>
      </p:pic>
      <p:sp>
        <p:nvSpPr>
          <p:cNvPr id="13" name="Rectangle 12"/>
          <p:cNvSpPr/>
          <p:nvPr/>
        </p:nvSpPr>
        <p:spPr>
          <a:xfrm>
            <a:off x="705395" y="4600501"/>
            <a:ext cx="2743200" cy="369332"/>
          </a:xfrm>
          <a:prstGeom prst="rect">
            <a:avLst/>
          </a:prstGeom>
        </p:spPr>
        <p:txBody>
          <a:bodyPr wrap="square">
            <a:spAutoFit/>
          </a:bodyPr>
          <a:lstStyle/>
          <a:p>
            <a:pPr lvl="0" algn="ctr">
              <a:spcBef>
                <a:spcPct val="20000"/>
              </a:spcBef>
            </a:pPr>
            <a:r>
              <a:rPr lang="en-US" b="1" smtClean="0">
                <a:solidFill>
                  <a:srgbClr val="0000FF"/>
                </a:solidFill>
                <a:latin typeface="Arial" pitchFamily="34" charset="0"/>
                <a:cs typeface="Arial" pitchFamily="34" charset="0"/>
              </a:rPr>
              <a:t>Mặt trước</a:t>
            </a:r>
            <a:endParaRPr lang="en-US" b="1">
              <a:solidFill>
                <a:srgbClr val="0000FF"/>
              </a:solidFill>
              <a:latin typeface="Arial" pitchFamily="34" charset="0"/>
              <a:cs typeface="Arial" pitchFamily="34" charset="0"/>
            </a:endParaRPr>
          </a:p>
        </p:txBody>
      </p:sp>
      <p:sp>
        <p:nvSpPr>
          <p:cNvPr id="14" name="Rectangle 13"/>
          <p:cNvSpPr/>
          <p:nvPr/>
        </p:nvSpPr>
        <p:spPr>
          <a:xfrm>
            <a:off x="5544456" y="4600501"/>
            <a:ext cx="2743200" cy="369332"/>
          </a:xfrm>
          <a:prstGeom prst="rect">
            <a:avLst/>
          </a:prstGeom>
        </p:spPr>
        <p:txBody>
          <a:bodyPr wrap="square">
            <a:spAutoFit/>
          </a:bodyPr>
          <a:lstStyle/>
          <a:p>
            <a:pPr lvl="0" algn="ctr">
              <a:spcBef>
                <a:spcPct val="20000"/>
              </a:spcBef>
            </a:pPr>
            <a:r>
              <a:rPr lang="en-US" b="1" smtClean="0">
                <a:solidFill>
                  <a:srgbClr val="0000FF"/>
                </a:solidFill>
                <a:latin typeface="Arial" pitchFamily="34" charset="0"/>
                <a:cs typeface="Arial" pitchFamily="34" charset="0"/>
              </a:rPr>
              <a:t>Mặt sau</a:t>
            </a:r>
            <a:endParaRPr lang="en-US" b="1">
              <a:solidFill>
                <a:srgbClr val="0000FF"/>
              </a:solidFill>
              <a:latin typeface="Arial" pitchFamily="34" charset="0"/>
              <a:cs typeface="Arial" pitchFamily="34" charset="0"/>
            </a:endParaRPr>
          </a:p>
        </p:txBody>
      </p:sp>
      <p:sp>
        <p:nvSpPr>
          <p:cNvPr id="16" name="Rectangle 15"/>
          <p:cNvSpPr/>
          <p:nvPr/>
        </p:nvSpPr>
        <p:spPr>
          <a:xfrm>
            <a:off x="7449456" y="2788495"/>
            <a:ext cx="1465944" cy="338555"/>
          </a:xfrm>
          <a:prstGeom prst="rect">
            <a:avLst/>
          </a:prstGeom>
          <a:solidFill>
            <a:srgbClr val="FFFF00"/>
          </a:solidFill>
        </p:spPr>
        <p:txBody>
          <a:bodyPr wrap="square">
            <a:spAutoFit/>
          </a:bodyPr>
          <a:lstStyle/>
          <a:p>
            <a:pPr lvl="0" algn="ctr">
              <a:spcBef>
                <a:spcPct val="20000"/>
              </a:spcBef>
            </a:pPr>
            <a:r>
              <a:rPr lang="en-US" sz="1400" b="1" smtClean="0">
                <a:solidFill>
                  <a:srgbClr val="0000FF"/>
                </a:solidFill>
                <a:latin typeface="Arial" pitchFamily="34" charset="0"/>
                <a:cs typeface="Arial" pitchFamily="34" charset="0"/>
              </a:rPr>
              <a:t>Nắp pin</a:t>
            </a:r>
            <a:endParaRPr lang="en-US" sz="1400" b="1">
              <a:solidFill>
                <a:srgbClr val="0000FF"/>
              </a:solidFill>
              <a:latin typeface="Arial" pitchFamily="34" charset="0"/>
              <a:cs typeface="Arial" pitchFamily="34" charset="0"/>
            </a:endParaRPr>
          </a:p>
        </p:txBody>
      </p:sp>
      <p:sp>
        <p:nvSpPr>
          <p:cNvPr id="17" name="Rectangle 16"/>
          <p:cNvSpPr/>
          <p:nvPr/>
        </p:nvSpPr>
        <p:spPr>
          <a:xfrm>
            <a:off x="2590800" y="1271974"/>
            <a:ext cx="2514600" cy="338555"/>
          </a:xfrm>
          <a:prstGeom prst="rect">
            <a:avLst/>
          </a:prstGeom>
          <a:solidFill>
            <a:srgbClr val="FFFF00"/>
          </a:solidFill>
        </p:spPr>
        <p:txBody>
          <a:bodyPr wrap="square">
            <a:spAutoFit/>
          </a:bodyPr>
          <a:lstStyle/>
          <a:p>
            <a:pPr lvl="0" algn="ctr">
              <a:spcBef>
                <a:spcPct val="20000"/>
              </a:spcBef>
            </a:pPr>
            <a:r>
              <a:rPr lang="en-US" sz="1400" b="1" smtClean="0">
                <a:solidFill>
                  <a:srgbClr val="0000FF"/>
                </a:solidFill>
                <a:latin typeface="Arial" pitchFamily="34" charset="0"/>
                <a:cs typeface="Arial" pitchFamily="34" charset="0"/>
              </a:rPr>
              <a:t>Nút tắt, mở/ cài đặt</a:t>
            </a:r>
            <a:endParaRPr lang="en-US" sz="1400" b="1">
              <a:solidFill>
                <a:srgbClr val="0000FF"/>
              </a:solidFill>
              <a:latin typeface="Arial" pitchFamily="34" charset="0"/>
              <a:cs typeface="Arial" pitchFamily="34" charset="0"/>
            </a:endParaRPr>
          </a:p>
        </p:txBody>
      </p:sp>
      <p:sp>
        <p:nvSpPr>
          <p:cNvPr id="18" name="Rectangle 17"/>
          <p:cNvSpPr/>
          <p:nvPr/>
        </p:nvSpPr>
        <p:spPr>
          <a:xfrm>
            <a:off x="2590800" y="2022961"/>
            <a:ext cx="2514600" cy="338555"/>
          </a:xfrm>
          <a:prstGeom prst="rect">
            <a:avLst/>
          </a:prstGeom>
          <a:solidFill>
            <a:srgbClr val="FFFF00"/>
          </a:solidFill>
        </p:spPr>
        <p:txBody>
          <a:bodyPr wrap="square">
            <a:spAutoFit/>
          </a:bodyPr>
          <a:lstStyle/>
          <a:p>
            <a:pPr lvl="0" algn="ctr">
              <a:spcBef>
                <a:spcPct val="20000"/>
              </a:spcBef>
            </a:pPr>
            <a:r>
              <a:rPr lang="en-US" sz="1400" b="1" smtClean="0">
                <a:solidFill>
                  <a:srgbClr val="0000FF"/>
                </a:solidFill>
                <a:latin typeface="Arial" pitchFamily="34" charset="0"/>
                <a:cs typeface="Arial" pitchFamily="34" charset="0"/>
              </a:rPr>
              <a:t>Màn hình</a:t>
            </a:r>
            <a:endParaRPr lang="en-US" sz="1400" b="1">
              <a:solidFill>
                <a:srgbClr val="0000FF"/>
              </a:solidFill>
              <a:latin typeface="Arial" pitchFamily="34" charset="0"/>
              <a:cs typeface="Arial" pitchFamily="34" charset="0"/>
            </a:endParaRPr>
          </a:p>
        </p:txBody>
      </p:sp>
      <p:sp>
        <p:nvSpPr>
          <p:cNvPr id="19" name="Rectangle 18"/>
          <p:cNvSpPr/>
          <p:nvPr/>
        </p:nvSpPr>
        <p:spPr>
          <a:xfrm>
            <a:off x="2590800" y="2800350"/>
            <a:ext cx="2514600" cy="372411"/>
          </a:xfrm>
          <a:prstGeom prst="rect">
            <a:avLst/>
          </a:prstGeom>
          <a:solidFill>
            <a:srgbClr val="FFFF00"/>
          </a:solidFill>
        </p:spPr>
        <p:txBody>
          <a:bodyPr wrap="square">
            <a:spAutoFit/>
          </a:bodyPr>
          <a:lstStyle/>
          <a:p>
            <a:pPr lvl="0" algn="ctr">
              <a:spcBef>
                <a:spcPct val="20000"/>
              </a:spcBef>
            </a:pPr>
            <a:r>
              <a:rPr lang="en-US" sz="1400" b="1" smtClean="0">
                <a:solidFill>
                  <a:srgbClr val="0000FF"/>
                </a:solidFill>
                <a:latin typeface="Arial" pitchFamily="34" charset="0"/>
                <a:cs typeface="Arial" pitchFamily="34" charset="0"/>
              </a:rPr>
              <a:t>Nút điều chỉnh trái và phải</a:t>
            </a:r>
            <a:endParaRPr lang="en-US" sz="1400" b="1">
              <a:solidFill>
                <a:srgbClr val="0000FF"/>
              </a:solidFill>
              <a:latin typeface="Arial" pitchFamily="34" charset="0"/>
              <a:cs typeface="Arial" pitchFamily="34" charset="0"/>
            </a:endParaRPr>
          </a:p>
        </p:txBody>
      </p:sp>
      <p:sp>
        <p:nvSpPr>
          <p:cNvPr id="20" name="Rectangle 19"/>
          <p:cNvSpPr/>
          <p:nvPr/>
        </p:nvSpPr>
        <p:spPr>
          <a:xfrm>
            <a:off x="2590800" y="3376195"/>
            <a:ext cx="2514600" cy="338555"/>
          </a:xfrm>
          <a:prstGeom prst="rect">
            <a:avLst/>
          </a:prstGeom>
          <a:solidFill>
            <a:srgbClr val="FFFF00"/>
          </a:solidFill>
        </p:spPr>
        <p:txBody>
          <a:bodyPr wrap="square">
            <a:spAutoFit/>
          </a:bodyPr>
          <a:lstStyle/>
          <a:p>
            <a:pPr lvl="0" algn="ctr">
              <a:spcBef>
                <a:spcPct val="20000"/>
              </a:spcBef>
            </a:pPr>
            <a:r>
              <a:rPr lang="en-US" sz="1400" b="1" smtClean="0">
                <a:solidFill>
                  <a:srgbClr val="0000FF"/>
                </a:solidFill>
                <a:latin typeface="Arial" pitchFamily="34" charset="0"/>
                <a:cs typeface="Arial" pitchFamily="34" charset="0"/>
              </a:rPr>
              <a:t>Khe chứa que thử</a:t>
            </a:r>
            <a:endParaRPr lang="en-US" sz="1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950844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19873011"/>
              </p:ext>
            </p:extLst>
          </p:nvPr>
        </p:nvGraphicFramePr>
        <p:xfrm>
          <a:off x="0" y="38648"/>
          <a:ext cx="9067800" cy="5062380"/>
        </p:xfrm>
        <a:graphic>
          <a:graphicData uri="http://schemas.openxmlformats.org/drawingml/2006/table">
            <a:tbl>
              <a:tblPr>
                <a:tableStyleId>{616DA210-FB5B-4158-B5E0-FEB733F419BA}</a:tableStyleId>
              </a:tblPr>
              <a:tblGrid>
                <a:gridCol w="465015">
                  <a:extLst>
                    <a:ext uri="{9D8B030D-6E8A-4147-A177-3AD203B41FA5}">
                      <a16:colId xmlns="" xmlns:a16="http://schemas.microsoft.com/office/drawing/2014/main" val="20000"/>
                    </a:ext>
                  </a:extLst>
                </a:gridCol>
                <a:gridCol w="8602785">
                  <a:extLst>
                    <a:ext uri="{9D8B030D-6E8A-4147-A177-3AD203B41FA5}">
                      <a16:colId xmlns="" xmlns:a16="http://schemas.microsoft.com/office/drawing/2014/main" val="20001"/>
                    </a:ext>
                  </a:extLst>
                </a:gridCol>
              </a:tblGrid>
              <a:tr h="239875">
                <a:tc>
                  <a:txBody>
                    <a:bodyPr/>
                    <a:lstStyle/>
                    <a:p>
                      <a:pPr algn="ctr">
                        <a:spcBef>
                          <a:spcPts val="0"/>
                        </a:spcBef>
                        <a:spcAft>
                          <a:spcPts val="0"/>
                        </a:spcAft>
                      </a:pPr>
                      <a:r>
                        <a:rPr lang="en-US" sz="1500" smtClean="0">
                          <a:solidFill>
                            <a:srgbClr val="0000FF"/>
                          </a:solidFill>
                          <a:effectLst/>
                          <a:latin typeface="Arial" pitchFamily="34" charset="0"/>
                          <a:cs typeface="Arial" pitchFamily="34" charset="0"/>
                        </a:rPr>
                        <a:t>STT</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ctr">
                        <a:spcBef>
                          <a:spcPts val="0"/>
                        </a:spcBef>
                        <a:spcAft>
                          <a:spcPts val="0"/>
                        </a:spcAft>
                      </a:pPr>
                      <a:r>
                        <a:rPr lang="pt-BR" sz="1500">
                          <a:solidFill>
                            <a:srgbClr val="0000FF"/>
                          </a:solidFill>
                          <a:effectLst/>
                          <a:latin typeface="Arial" pitchFamily="34" charset="0"/>
                          <a:cs typeface="Arial" pitchFamily="34" charset="0"/>
                        </a:rPr>
                        <a:t>CÁC BƯỚC TIẾN HÀNH</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0"/>
                  </a:ext>
                </a:extLst>
              </a:tr>
              <a:tr h="225957">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1.</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vi-VN" sz="1500">
                          <a:solidFill>
                            <a:srgbClr val="0000FF"/>
                          </a:solidFill>
                          <a:effectLst/>
                          <a:latin typeface="Arial" pitchFamily="34" charset="0"/>
                          <a:cs typeface="Arial" pitchFamily="34" charset="0"/>
                        </a:rPr>
                        <a:t>Để NB tư thế thích hợp.</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1"/>
                  </a:ext>
                </a:extLst>
              </a:tr>
              <a:tr h="519725">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2.</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Lắp kim vào bút chích máu, chỉnh độ sâu tùy thuộc vào độ dày của da NB hoặc chuẩn bị dụng cụ lấy máu 1 lần.</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2"/>
                  </a:ext>
                </a:extLst>
              </a:tr>
              <a:tr h="727619">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 3.</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Bật máy thử đường huyết. Kiểm tra máy thử đường huyết.  Đưa que thử đường huyết vào máy đúng cách. Kiểm tra code giữa máy và hộp que thử (nếu không trùng phải chỉnh lại).</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3"/>
                  </a:ext>
                </a:extLst>
              </a:tr>
              <a:tr h="225957">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4.</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Chọn đầu ngón tay lấy máu. Đi găng tay (nếu cần) </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4"/>
                  </a:ext>
                </a:extLst>
              </a:tr>
              <a:tr h="311835">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5.</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S</a:t>
                      </a:r>
                      <a:r>
                        <a:rPr lang="vi-VN" sz="1500">
                          <a:solidFill>
                            <a:srgbClr val="0000FF"/>
                          </a:solidFill>
                          <a:effectLst/>
                          <a:latin typeface="Arial" pitchFamily="34" charset="0"/>
                          <a:cs typeface="Arial" pitchFamily="34" charset="0"/>
                        </a:rPr>
                        <a:t>át</a:t>
                      </a:r>
                      <a:r>
                        <a:rPr lang="en-US" sz="1500">
                          <a:solidFill>
                            <a:srgbClr val="0000FF"/>
                          </a:solidFill>
                          <a:effectLst/>
                          <a:latin typeface="Arial" pitchFamily="34" charset="0"/>
                          <a:cs typeface="Arial" pitchFamily="34" charset="0"/>
                        </a:rPr>
                        <a:t> khuẩn vị trí lấy m</a:t>
                      </a:r>
                      <a:r>
                        <a:rPr lang="vi-VN" sz="1500">
                          <a:solidFill>
                            <a:srgbClr val="0000FF"/>
                          </a:solidFill>
                          <a:effectLst/>
                          <a:latin typeface="Arial" pitchFamily="34" charset="0"/>
                          <a:cs typeface="Arial" pitchFamily="34" charset="0"/>
                        </a:rPr>
                        <a:t>áu</a:t>
                      </a:r>
                      <a:r>
                        <a:rPr lang="en-US" sz="1500">
                          <a:solidFill>
                            <a:srgbClr val="0000FF"/>
                          </a:solidFill>
                          <a:effectLst/>
                          <a:latin typeface="Arial" pitchFamily="34" charset="0"/>
                          <a:cs typeface="Arial" pitchFamily="34" charset="0"/>
                        </a:rPr>
                        <a:t> từ trong ra ngoài theo </a:t>
                      </a:r>
                      <a:r>
                        <a:rPr lang="vi-VN" sz="1500">
                          <a:solidFill>
                            <a:srgbClr val="0000FF"/>
                          </a:solidFill>
                          <a:effectLst/>
                          <a:latin typeface="Arial" pitchFamily="34" charset="0"/>
                          <a:cs typeface="Arial" pitchFamily="34" charset="0"/>
                        </a:rPr>
                        <a:t>hình xoáy</a:t>
                      </a:r>
                      <a:r>
                        <a:rPr lang="en-US" sz="1500">
                          <a:solidFill>
                            <a:srgbClr val="0000FF"/>
                          </a:solidFill>
                          <a:effectLst/>
                          <a:latin typeface="Arial" pitchFamily="34" charset="0"/>
                          <a:cs typeface="Arial" pitchFamily="34" charset="0"/>
                        </a:rPr>
                        <a:t> ốc 2 lần. </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5"/>
                  </a:ext>
                </a:extLst>
              </a:tr>
              <a:tr h="225957">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6.</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ĐD động viên người bệnh</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6"/>
                  </a:ext>
                </a:extLst>
              </a:tr>
              <a:tr h="727619">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7.</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Vuốt ngón tay NB cần lấy máu từ gốc đến ngọn, một tay cầm kim lấy m</a:t>
                      </a:r>
                      <a:r>
                        <a:rPr lang="vi-VN" sz="1500">
                          <a:solidFill>
                            <a:srgbClr val="0000FF"/>
                          </a:solidFill>
                          <a:effectLst/>
                          <a:latin typeface="Arial" pitchFamily="34" charset="0"/>
                          <a:cs typeface="Arial" pitchFamily="34" charset="0"/>
                        </a:rPr>
                        <a:t>áu hoặc bút</a:t>
                      </a:r>
                      <a:r>
                        <a:rPr lang="en-US" sz="1500">
                          <a:solidFill>
                            <a:srgbClr val="0000FF"/>
                          </a:solidFill>
                          <a:effectLst/>
                          <a:latin typeface="Arial" pitchFamily="34" charset="0"/>
                          <a:cs typeface="Arial" pitchFamily="34" charset="0"/>
                        </a:rPr>
                        <a:t> chích máu - đ</a:t>
                      </a:r>
                      <a:r>
                        <a:rPr lang="vi-VN" sz="1500">
                          <a:solidFill>
                            <a:srgbClr val="0000FF"/>
                          </a:solidFill>
                          <a:effectLst/>
                          <a:latin typeface="Arial" pitchFamily="34" charset="0"/>
                          <a:cs typeface="Arial" pitchFamily="34" charset="0"/>
                        </a:rPr>
                        <a:t>âm</a:t>
                      </a:r>
                      <a:r>
                        <a:rPr lang="en-US" sz="1500">
                          <a:solidFill>
                            <a:srgbClr val="0000FF"/>
                          </a:solidFill>
                          <a:effectLst/>
                          <a:latin typeface="Arial" pitchFamily="34" charset="0"/>
                          <a:cs typeface="Arial" pitchFamily="34" charset="0"/>
                        </a:rPr>
                        <a:t> kim </a:t>
                      </a:r>
                      <a:r>
                        <a:rPr lang="vi-VN" sz="1500">
                          <a:solidFill>
                            <a:srgbClr val="0000FF"/>
                          </a:solidFill>
                          <a:effectLst/>
                          <a:latin typeface="Arial" pitchFamily="34" charset="0"/>
                          <a:cs typeface="Arial" pitchFamily="34" charset="0"/>
                        </a:rPr>
                        <a:t>hoặc bấm  bút vào</a:t>
                      </a:r>
                      <a:r>
                        <a:rPr lang="en-US" sz="1500">
                          <a:solidFill>
                            <a:srgbClr val="0000FF"/>
                          </a:solidFill>
                          <a:effectLst/>
                          <a:latin typeface="Arial" pitchFamily="34" charset="0"/>
                          <a:cs typeface="Arial" pitchFamily="34" charset="0"/>
                        </a:rPr>
                        <a:t> cạnh đầu ngón tay, máu chảy ra thành giọt.</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7"/>
                  </a:ext>
                </a:extLst>
              </a:tr>
              <a:tr h="519725">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8.</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Lấy đủ lượng máu vào đúng vị trí của que thử đường huyết, theo d</a:t>
                      </a:r>
                      <a:r>
                        <a:rPr lang="vi-VN" sz="1500">
                          <a:solidFill>
                            <a:srgbClr val="0000FF"/>
                          </a:solidFill>
                          <a:effectLst/>
                          <a:latin typeface="Arial" pitchFamily="34" charset="0"/>
                          <a:cs typeface="Arial" pitchFamily="34" charset="0"/>
                        </a:rPr>
                        <a:t>õi</a:t>
                      </a:r>
                      <a:r>
                        <a:rPr lang="en-US" sz="1500">
                          <a:solidFill>
                            <a:srgbClr val="0000FF"/>
                          </a:solidFill>
                          <a:effectLst/>
                          <a:latin typeface="Arial" pitchFamily="34" charset="0"/>
                          <a:cs typeface="Arial" pitchFamily="34" charset="0"/>
                        </a:rPr>
                        <a:t> sắc mặt và cảm gi</a:t>
                      </a:r>
                      <a:r>
                        <a:rPr lang="vi-VN" sz="1500">
                          <a:solidFill>
                            <a:srgbClr val="0000FF"/>
                          </a:solidFill>
                          <a:effectLst/>
                          <a:latin typeface="Arial" pitchFamily="34" charset="0"/>
                          <a:cs typeface="Arial" pitchFamily="34" charset="0"/>
                        </a:rPr>
                        <a:t>ác</a:t>
                      </a:r>
                      <a:r>
                        <a:rPr lang="en-US" sz="1500">
                          <a:solidFill>
                            <a:srgbClr val="0000FF"/>
                          </a:solidFill>
                          <a:effectLst/>
                          <a:latin typeface="Arial" pitchFamily="34" charset="0"/>
                          <a:cs typeface="Arial" pitchFamily="34" charset="0"/>
                        </a:rPr>
                        <a:t> của người bệnh</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8"/>
                  </a:ext>
                </a:extLst>
              </a:tr>
              <a:tr h="225957">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9.</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Đặt bông khô lên nơi vừa lấy máu</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09"/>
                  </a:ext>
                </a:extLst>
              </a:tr>
              <a:tr h="225957">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10.</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Đọc th</a:t>
                      </a:r>
                      <a:r>
                        <a:rPr lang="vi-VN" sz="1500">
                          <a:solidFill>
                            <a:srgbClr val="0000FF"/>
                          </a:solidFill>
                          <a:effectLst/>
                          <a:latin typeface="Arial" pitchFamily="34" charset="0"/>
                          <a:cs typeface="Arial" pitchFamily="34" charset="0"/>
                        </a:rPr>
                        <a:t>ông</a:t>
                      </a:r>
                      <a:r>
                        <a:rPr lang="en-US" sz="1500">
                          <a:solidFill>
                            <a:srgbClr val="0000FF"/>
                          </a:solidFill>
                          <a:effectLst/>
                          <a:latin typeface="Arial" pitchFamily="34" charset="0"/>
                          <a:cs typeface="Arial" pitchFamily="34" charset="0"/>
                        </a:rPr>
                        <a:t> số hiện tr</a:t>
                      </a:r>
                      <a:r>
                        <a:rPr lang="vi-VN" sz="1500">
                          <a:solidFill>
                            <a:srgbClr val="0000FF"/>
                          </a:solidFill>
                          <a:effectLst/>
                          <a:latin typeface="Arial" pitchFamily="34" charset="0"/>
                          <a:cs typeface="Arial" pitchFamily="34" charset="0"/>
                        </a:rPr>
                        <a:t>ên máy</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10"/>
                  </a:ext>
                </a:extLst>
              </a:tr>
              <a:tr h="415782">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cs typeface="Arial" pitchFamily="34" charset="0"/>
                        </a:rPr>
                        <a:t>11.</a:t>
                      </a:r>
                      <a:r>
                        <a:rPr lang="en-US" sz="1500">
                          <a:solidFill>
                            <a:srgbClr val="0000FF"/>
                          </a:solidFill>
                          <a:effectLst/>
                          <a:latin typeface="Arial" pitchFamily="34" charset="0"/>
                          <a:cs typeface="Arial" pitchFamily="34" charset="0"/>
                        </a:rPr>
                        <a:t> </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Gi</a:t>
                      </a:r>
                      <a:r>
                        <a:rPr lang="vi-VN" sz="1500">
                          <a:solidFill>
                            <a:srgbClr val="0000FF"/>
                          </a:solidFill>
                          <a:effectLst/>
                          <a:latin typeface="Arial" pitchFamily="34" charset="0"/>
                          <a:cs typeface="Arial" pitchFamily="34" charset="0"/>
                        </a:rPr>
                        <a:t>úp NB</a:t>
                      </a:r>
                      <a:r>
                        <a:rPr lang="en-US" sz="1500">
                          <a:solidFill>
                            <a:srgbClr val="0000FF"/>
                          </a:solidFill>
                          <a:effectLst/>
                          <a:latin typeface="Arial" pitchFamily="34" charset="0"/>
                          <a:cs typeface="Arial" pitchFamily="34" charset="0"/>
                        </a:rPr>
                        <a:t> về tư thế thoải mái. Đánh giá NB sau khi thực hiện KT,</a:t>
                      </a:r>
                      <a:r>
                        <a:rPr lang="en-US" sz="1500" spc="-30">
                          <a:solidFill>
                            <a:srgbClr val="0000FF"/>
                          </a:solidFill>
                          <a:effectLst/>
                          <a:latin typeface="Arial" pitchFamily="34" charset="0"/>
                          <a:cs typeface="Arial" pitchFamily="34" charset="0"/>
                        </a:rPr>
                        <a:t> dặn NB những điều cần thiết.</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11"/>
                  </a:ext>
                </a:extLst>
              </a:tr>
              <a:tr h="451914">
                <a:tc>
                  <a:txBody>
                    <a:bodyPr/>
                    <a:lstStyle/>
                    <a:p>
                      <a:pPr marL="0" lvl="0" indent="0" algn="ctr">
                        <a:spcBef>
                          <a:spcPts val="0"/>
                        </a:spcBef>
                        <a:spcAft>
                          <a:spcPts val="0"/>
                        </a:spcAft>
                        <a:buFont typeface="+mj-lt"/>
                        <a:buNone/>
                        <a:tabLst>
                          <a:tab pos="323850" algn="l"/>
                        </a:tabLst>
                      </a:pPr>
                      <a:r>
                        <a:rPr lang="en-US" sz="1500" smtClean="0">
                          <a:solidFill>
                            <a:srgbClr val="0000FF"/>
                          </a:solidFill>
                          <a:effectLst/>
                          <a:latin typeface="Arial" pitchFamily="34" charset="0"/>
                          <a:ea typeface="+mn-ea"/>
                          <a:cs typeface="Arial" pitchFamily="34" charset="0"/>
                        </a:rPr>
                        <a:t>12.</a:t>
                      </a:r>
                      <a:endParaRPr lang="en-US" sz="1500">
                        <a:solidFill>
                          <a:srgbClr val="0000FF"/>
                        </a:solidFill>
                        <a:effectLst/>
                        <a:latin typeface="Arial" pitchFamily="34" charset="0"/>
                        <a:ea typeface="Times New Roman"/>
                        <a:cs typeface="Arial" pitchFamily="34" charset="0"/>
                      </a:endParaRPr>
                    </a:p>
                  </a:txBody>
                  <a:tcPr marL="16914" marR="16914" marT="0" marB="0" anchor="ctr"/>
                </a:tc>
                <a:tc>
                  <a:txBody>
                    <a:bodyPr/>
                    <a:lstStyle/>
                    <a:p>
                      <a:pPr algn="just">
                        <a:spcBef>
                          <a:spcPts val="0"/>
                        </a:spcBef>
                        <a:spcAft>
                          <a:spcPts val="0"/>
                        </a:spcAft>
                      </a:pPr>
                      <a:r>
                        <a:rPr lang="en-US" sz="1500">
                          <a:solidFill>
                            <a:srgbClr val="0000FF"/>
                          </a:solidFill>
                          <a:effectLst/>
                          <a:latin typeface="Arial" pitchFamily="34" charset="0"/>
                          <a:cs typeface="Arial" pitchFamily="34" charset="0"/>
                        </a:rPr>
                        <a:t>Thu dọn dụng cụ - Rửa tay  - Ghi kết quả hoặc báo BS</a:t>
                      </a:r>
                    </a:p>
                    <a:p>
                      <a:pPr algn="just">
                        <a:spcBef>
                          <a:spcPts val="0"/>
                        </a:spcBef>
                        <a:spcAft>
                          <a:spcPts val="0"/>
                        </a:spcAft>
                      </a:pPr>
                      <a:r>
                        <a:rPr lang="en-US" sz="1500">
                          <a:solidFill>
                            <a:srgbClr val="0000FF"/>
                          </a:solidFill>
                          <a:effectLst/>
                          <a:latin typeface="Arial" pitchFamily="34" charset="0"/>
                          <a:cs typeface="Arial" pitchFamily="34" charset="0"/>
                        </a:rPr>
                        <a:t>Ghi phiếu TD và CS điều dưỡng.</a:t>
                      </a:r>
                      <a:endParaRPr lang="en-US" sz="1500">
                        <a:solidFill>
                          <a:srgbClr val="0000FF"/>
                        </a:solidFill>
                        <a:effectLst/>
                        <a:latin typeface="Arial" pitchFamily="34" charset="0"/>
                        <a:ea typeface="Times New Roman"/>
                        <a:cs typeface="Arial" pitchFamily="34" charset="0"/>
                      </a:endParaRPr>
                    </a:p>
                  </a:txBody>
                  <a:tcPr marL="16914" marR="16914" marT="0" marB="0" anchor="ctr"/>
                </a:tc>
                <a:extLst>
                  <a:ext uri="{0D108BD9-81ED-4DB2-BD59-A6C34878D82A}">
                    <a16:rowId xmlns=""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fld id="{4EAF65A9-22AB-466A-842E-C5BF9E56D958}" type="slidenum">
              <a:rPr lang="en-US" smtClean="0"/>
              <a:pPr/>
              <a:t>17</a:t>
            </a:fld>
            <a:endParaRPr lang="en-US"/>
          </a:p>
        </p:txBody>
      </p:sp>
    </p:spTree>
    <p:extLst>
      <p:ext uri="{BB962C8B-B14F-4D97-AF65-F5344CB8AC3E}">
        <p14:creationId xmlns:p14="http://schemas.microsoft.com/office/powerpoint/2010/main" val="3157763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b="1" dirty="0" smtClean="0">
              <a:latin typeface="Arial" pitchFamily="34" charset="0"/>
              <a:cs typeface="Arial" pitchFamily="34" charset="0"/>
            </a:endParaRPr>
          </a:p>
          <a:p>
            <a:pPr algn="ctr">
              <a:buNone/>
            </a:pPr>
            <a:r>
              <a:rPr lang="en-US" b="1" dirty="0" smtClean="0">
                <a:solidFill>
                  <a:srgbClr val="000099"/>
                </a:solidFill>
                <a:latin typeface="Arial" pitchFamily="34" charset="0"/>
                <a:cs typeface="Arial" pitchFamily="34" charset="0"/>
              </a:rPr>
              <a:t>KỸ </a:t>
            </a:r>
            <a:r>
              <a:rPr lang="en-US" b="1" smtClean="0">
                <a:solidFill>
                  <a:srgbClr val="000099"/>
                </a:solidFill>
                <a:latin typeface="Arial" pitchFamily="34" charset="0"/>
                <a:cs typeface="Arial" pitchFamily="34" charset="0"/>
              </a:rPr>
              <a:t>THUẬT ĐO ĐƯỜNG MÁU MAO MẠCH</a:t>
            </a:r>
            <a:endParaRPr lang="en-US" b="1" dirty="0">
              <a:solidFill>
                <a:srgbClr val="000099"/>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pPr/>
              <a:t>18</a:t>
            </a:fld>
            <a:endParaRPr lang="en-US"/>
          </a:p>
        </p:txBody>
      </p:sp>
      <p:sp>
        <p:nvSpPr>
          <p:cNvPr id="5" name="Title 1"/>
          <p:cNvSpPr>
            <a:spLocks noGrp="1"/>
          </p:cNvSpPr>
          <p:nvPr>
            <p:ph type="title"/>
          </p:nvPr>
        </p:nvSpPr>
        <p:spPr>
          <a:xfrm>
            <a:off x="0" y="-1905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4000" b="1" dirty="0" smtClean="0">
                <a:solidFill>
                  <a:schemeClr val="bg1"/>
                </a:solidFill>
                <a:latin typeface="Arial" pitchFamily="34" charset="0"/>
                <a:ea typeface="Tahoma" pitchFamily="34" charset="0"/>
                <a:cs typeface="Arial" pitchFamily="34" charset="0"/>
              </a:rPr>
              <a:t>VIDEO</a:t>
            </a:r>
            <a:endParaRPr lang="en-US" sz="4000" b="1" dirty="0">
              <a:solidFill>
                <a:schemeClr val="bg1"/>
              </a:solidFill>
              <a:latin typeface="Arial" pitchFamily="34" charset="0"/>
              <a:ea typeface="Tahoma" pitchFamily="34" charset="0"/>
              <a:cs typeface="Arial" pitchFamily="34" charset="0"/>
            </a:endParaRPr>
          </a:p>
        </p:txBody>
      </p:sp>
      <p:pic>
        <p:nvPicPr>
          <p:cNvPr id="6" name="Picture 3" descr="D:\ảnh\LOGO bachmai.jpg"/>
          <p:cNvPicPr>
            <a:picLocks noChangeAspect="1" noChangeArrowheads="1"/>
          </p:cNvPicPr>
          <p:nvPr/>
        </p:nvPicPr>
        <p:blipFill>
          <a:blip r:embed="rId2" cstate="print"/>
          <a:srcRect/>
          <a:stretch>
            <a:fillRect/>
          </a:stretch>
        </p:blipFill>
        <p:spPr bwMode="auto">
          <a:xfrm>
            <a:off x="0" y="-19050"/>
            <a:ext cx="914400" cy="8889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286046" y="-19050"/>
            <a:ext cx="857954" cy="81076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GHI PHIẾU CHĂM SÓC</a:t>
            </a:r>
            <a:endParaRPr lang="en-US" sz="28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 name="Table 5"/>
          <p:cNvGraphicFramePr>
            <a:graphicFrameLocks noGrp="1"/>
          </p:cNvGraphicFramePr>
          <p:nvPr>
            <p:extLst>
              <p:ext uri="{D42A27DB-BD31-4B8C-83A1-F6EECF244321}">
                <p14:modId xmlns:p14="http://schemas.microsoft.com/office/powerpoint/2010/main" val="2646345763"/>
              </p:ext>
            </p:extLst>
          </p:nvPr>
        </p:nvGraphicFramePr>
        <p:xfrm>
          <a:off x="76200" y="1982930"/>
          <a:ext cx="8915399" cy="2876550"/>
        </p:xfrm>
        <a:graphic>
          <a:graphicData uri="http://schemas.openxmlformats.org/drawingml/2006/table">
            <a:tbl>
              <a:tblPr firstRow="1" firstCol="1" bandRow="1">
                <a:tableStyleId>{5940675A-B579-460E-94D1-54222C63F5DA}</a:tableStyleId>
              </a:tblPr>
              <a:tblGrid>
                <a:gridCol w="1447800">
                  <a:extLst>
                    <a:ext uri="{9D8B030D-6E8A-4147-A177-3AD203B41FA5}">
                      <a16:colId xmlns="" xmlns:a16="http://schemas.microsoft.com/office/drawing/2014/main" val="20000"/>
                    </a:ext>
                  </a:extLst>
                </a:gridCol>
                <a:gridCol w="2438400">
                  <a:extLst>
                    <a:ext uri="{9D8B030D-6E8A-4147-A177-3AD203B41FA5}">
                      <a16:colId xmlns="" xmlns:a16="http://schemas.microsoft.com/office/drawing/2014/main" val="20001"/>
                    </a:ext>
                  </a:extLst>
                </a:gridCol>
                <a:gridCol w="3847017">
                  <a:extLst>
                    <a:ext uri="{9D8B030D-6E8A-4147-A177-3AD203B41FA5}">
                      <a16:colId xmlns="" xmlns:a16="http://schemas.microsoft.com/office/drawing/2014/main" val="20002"/>
                    </a:ext>
                  </a:extLst>
                </a:gridCol>
                <a:gridCol w="1182182">
                  <a:extLst>
                    <a:ext uri="{9D8B030D-6E8A-4147-A177-3AD203B41FA5}">
                      <a16:colId xmlns="" xmlns:a16="http://schemas.microsoft.com/office/drawing/2014/main" val="20003"/>
                    </a:ext>
                  </a:extLst>
                </a:gridCol>
              </a:tblGrid>
              <a:tr h="575310">
                <a:tc>
                  <a:txBody>
                    <a:bodyPr/>
                    <a:lstStyle/>
                    <a:p>
                      <a:pPr algn="ctr">
                        <a:spcAft>
                          <a:spcPts val="0"/>
                        </a:spcAft>
                      </a:pPr>
                      <a:r>
                        <a:rPr lang="en-US" sz="1800" b="1" dirty="0">
                          <a:solidFill>
                            <a:srgbClr val="000099"/>
                          </a:solidFill>
                          <a:effectLst/>
                          <a:latin typeface="Arial" pitchFamily="34" charset="0"/>
                          <a:cs typeface="Arial" pitchFamily="34" charset="0"/>
                        </a:rPr>
                        <a:t>NGÀY/ THÁNG</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DIỄN BIẾN</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X</a:t>
                      </a:r>
                      <a:r>
                        <a:rPr lang="vi-VN" sz="1800" b="1" dirty="0">
                          <a:solidFill>
                            <a:srgbClr val="000099"/>
                          </a:solidFill>
                          <a:effectLst/>
                          <a:latin typeface="Arial" pitchFamily="34" charset="0"/>
                          <a:cs typeface="Arial" pitchFamily="34" charset="0"/>
                        </a:rPr>
                        <a:t>Ử TRÍ CHĂM SÓC/ </a:t>
                      </a:r>
                      <a:r>
                        <a:rPr lang="vi-VN" sz="1800" b="1" dirty="0" smtClean="0">
                          <a:solidFill>
                            <a:srgbClr val="000099"/>
                          </a:solidFill>
                          <a:effectLst/>
                          <a:latin typeface="Arial" pitchFamily="34" charset="0"/>
                          <a:cs typeface="Arial" pitchFamily="34" charset="0"/>
                        </a:rPr>
                        <a:t>ĐÁNH </a:t>
                      </a:r>
                      <a:r>
                        <a:rPr lang="vi-VN" sz="1800" b="1" dirty="0">
                          <a:solidFill>
                            <a:srgbClr val="000099"/>
                          </a:solidFill>
                          <a:effectLst/>
                          <a:latin typeface="Arial" pitchFamily="34" charset="0"/>
                          <a:cs typeface="Arial" pitchFamily="34" charset="0"/>
                        </a:rPr>
                        <a:t>GIÁ</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a:solidFill>
                            <a:srgbClr val="000099"/>
                          </a:solidFill>
                          <a:effectLst/>
                          <a:latin typeface="Arial" pitchFamily="34" charset="0"/>
                          <a:cs typeface="Arial" pitchFamily="34" charset="0"/>
                        </a:rPr>
                        <a:t>KÝ TÊN</a:t>
                      </a:r>
                      <a:endParaRPr lang="en-US" sz="1800" b="1" dirty="0">
                        <a:solidFill>
                          <a:srgbClr val="000099"/>
                        </a:solidFill>
                        <a:effectLst/>
                        <a:latin typeface="Arial" pitchFamily="34" charset="0"/>
                        <a:ea typeface="Times New Roman"/>
                        <a:cs typeface="Arial" pitchFamily="34" charset="0"/>
                      </a:endParaRPr>
                    </a:p>
                  </a:txBody>
                  <a:tcPr marL="68580" marR="68580" marT="0" marB="0" anchor="ctr"/>
                </a:tc>
                <a:extLst>
                  <a:ext uri="{0D108BD9-81ED-4DB2-BD59-A6C34878D82A}">
                    <a16:rowId xmlns="" xmlns:a16="http://schemas.microsoft.com/office/drawing/2014/main" val="10000"/>
                  </a:ext>
                </a:extLst>
              </a:tr>
              <a:tr h="2301240">
                <a:tc>
                  <a:txBody>
                    <a:bodyPr/>
                    <a:lstStyle/>
                    <a:p>
                      <a:pPr algn="ctr">
                        <a:spcAft>
                          <a:spcPts val="0"/>
                        </a:spcAft>
                      </a:pPr>
                      <a:r>
                        <a:rPr lang="en-US" sz="2000" smtClean="0">
                          <a:solidFill>
                            <a:srgbClr val="000099"/>
                          </a:solidFill>
                          <a:effectLst/>
                          <a:latin typeface="Arial" pitchFamily="34" charset="0"/>
                          <a:ea typeface="Times New Roman"/>
                          <a:cs typeface="Arial" pitchFamily="34" charset="0"/>
                        </a:rPr>
                        <a:t>07/11/2019</a:t>
                      </a:r>
                    </a:p>
                    <a:p>
                      <a:pPr algn="ctr">
                        <a:spcAft>
                          <a:spcPts val="0"/>
                        </a:spcAft>
                      </a:pPr>
                      <a:r>
                        <a:rPr lang="en-US" sz="2000" smtClean="0">
                          <a:solidFill>
                            <a:srgbClr val="000099"/>
                          </a:solidFill>
                          <a:effectLst/>
                          <a:latin typeface="Arial" pitchFamily="34" charset="0"/>
                          <a:ea typeface="Times New Roman"/>
                          <a:cs typeface="Arial" pitchFamily="34" charset="0"/>
                        </a:rPr>
                        <a:t>14h</a:t>
                      </a:r>
                      <a:endParaRPr lang="en-US" sz="2000" dirty="0">
                        <a:solidFill>
                          <a:srgbClr val="000099"/>
                        </a:solidFill>
                        <a:effectLst/>
                        <a:latin typeface="Arial" pitchFamily="34" charset="0"/>
                        <a:ea typeface="Times New Roman"/>
                        <a:cs typeface="Arial" pitchFamily="34" charset="0"/>
                      </a:endParaRPr>
                    </a:p>
                  </a:txBody>
                  <a:tcPr marL="68580" marR="68580" marT="0" marB="0"/>
                </a:tc>
                <a:tc>
                  <a:txBody>
                    <a:bodyPr/>
                    <a:lstStyle/>
                    <a:p>
                      <a:pPr algn="l">
                        <a:spcAft>
                          <a:spcPts val="0"/>
                        </a:spcAft>
                      </a:pPr>
                      <a:r>
                        <a:rPr kumimoji="0" lang="en-US" sz="2200" b="0" i="0" u="none" strike="noStrike" kern="1200" cap="none" spc="0" normalizeH="0" baseline="0" noProof="0" smtClean="0">
                          <a:ln>
                            <a:noFill/>
                          </a:ln>
                          <a:solidFill>
                            <a:srgbClr val="000099"/>
                          </a:solidFill>
                          <a:effectLst/>
                          <a:uLnTx/>
                          <a:uFillTx/>
                          <a:latin typeface="Arial" pitchFamily="34" charset="0"/>
                          <a:ea typeface="+mn-ea"/>
                          <a:cs typeface="Arial" pitchFamily="34" charset="0"/>
                        </a:rPr>
                        <a:t>NB tỉnh, mệt,</a:t>
                      </a:r>
                      <a:r>
                        <a:rPr kumimoji="0" lang="en-US" sz="2200" b="0" i="0" u="none" strike="noStrike" kern="1200" cap="none" spc="0" normalizeH="0" baseline="0" noProof="0" smtClean="0">
                          <a:ln>
                            <a:noFill/>
                          </a:ln>
                          <a:solidFill>
                            <a:srgbClr val="0000FF"/>
                          </a:solidFill>
                          <a:effectLst/>
                          <a:uLnTx/>
                          <a:uFillTx/>
                          <a:latin typeface="Arial" pitchFamily="34" charset="0"/>
                          <a:ea typeface="+mn-ea"/>
                          <a:cs typeface="Arial" pitchFamily="34" charset="0"/>
                        </a:rPr>
                        <a:t> </a:t>
                      </a:r>
                      <a:r>
                        <a:rPr kumimoji="0" lang="en-US" sz="2200" b="0" i="0" u="none" strike="noStrike" kern="1200" cap="none" spc="0" normalizeH="0" baseline="0" noProof="0" smtClean="0">
                          <a:ln>
                            <a:noFill/>
                          </a:ln>
                          <a:solidFill>
                            <a:srgbClr val="000099"/>
                          </a:solidFill>
                          <a:effectLst/>
                          <a:uLnTx/>
                          <a:uFillTx/>
                          <a:latin typeface="Arial" pitchFamily="34" charset="0"/>
                          <a:ea typeface="Times New Roman"/>
                          <a:cs typeface="Arial" pitchFamily="34" charset="0"/>
                        </a:rPr>
                        <a:t>nhịp thở: 20l/phút, nhiệt độ: </a:t>
                      </a:r>
                      <a:r>
                        <a:rPr kumimoji="0" lang="en-US" sz="2200" b="0" i="0" u="none" strike="noStrike" kern="1200" cap="none" spc="0" normalizeH="0" baseline="0" noProof="0" smtClean="0">
                          <a:ln>
                            <a:noFill/>
                          </a:ln>
                          <a:solidFill>
                            <a:srgbClr val="000099"/>
                          </a:solidFill>
                          <a:effectLst/>
                          <a:uLnTx/>
                          <a:uFillTx/>
                          <a:latin typeface="Arial" pitchFamily="34" charset="0"/>
                          <a:ea typeface="Times New Roman"/>
                          <a:cs typeface="Arial" pitchFamily="34" charset="0"/>
                        </a:rPr>
                        <a:t>37,2</a:t>
                      </a:r>
                      <a:r>
                        <a:rPr kumimoji="0" lang="en-US" sz="2200" b="0" i="0" u="none" strike="noStrike" kern="1200" cap="none" spc="0" normalizeH="0" baseline="30000" noProof="0" smtClean="0">
                          <a:ln>
                            <a:noFill/>
                          </a:ln>
                          <a:solidFill>
                            <a:srgbClr val="000099"/>
                          </a:solidFill>
                          <a:effectLst/>
                          <a:uLnTx/>
                          <a:uFillTx/>
                          <a:latin typeface="Arial" pitchFamily="34" charset="0"/>
                          <a:ea typeface="Times New Roman"/>
                          <a:cs typeface="Arial" pitchFamily="34" charset="0"/>
                        </a:rPr>
                        <a:t>0</a:t>
                      </a:r>
                      <a:r>
                        <a:rPr kumimoji="0" lang="en-US" sz="2200" b="0" i="0" u="none" strike="noStrike" kern="1200" cap="none" spc="0" normalizeH="0" baseline="0" noProof="0" smtClean="0">
                          <a:ln>
                            <a:noFill/>
                          </a:ln>
                          <a:solidFill>
                            <a:srgbClr val="000099"/>
                          </a:solidFill>
                          <a:effectLst/>
                          <a:uLnTx/>
                          <a:uFillTx/>
                          <a:latin typeface="Arial" pitchFamily="34" charset="0"/>
                          <a:ea typeface="Times New Roman"/>
                          <a:cs typeface="Arial" pitchFamily="34" charset="0"/>
                        </a:rPr>
                        <a:t>C</a:t>
                      </a:r>
                      <a:r>
                        <a:rPr kumimoji="0" lang="en-US" sz="2200" b="0" i="0" u="none" strike="noStrike" kern="1200" cap="none" spc="0" normalizeH="0" baseline="0" noProof="0" smtClean="0">
                          <a:ln>
                            <a:noFill/>
                          </a:ln>
                          <a:solidFill>
                            <a:srgbClr val="000099"/>
                          </a:solidFill>
                          <a:effectLst/>
                          <a:uLnTx/>
                          <a:uFillTx/>
                          <a:latin typeface="Arial" pitchFamily="34" charset="0"/>
                          <a:ea typeface="Times New Roman"/>
                          <a:cs typeface="Arial" pitchFamily="34" charset="0"/>
                        </a:rPr>
                        <a:t>, huyết áp: 110/70 mmHg, mạch: 87 l/phút</a:t>
                      </a:r>
                      <a:endParaRPr lang="en-US" sz="2000" dirty="0">
                        <a:solidFill>
                          <a:srgbClr val="000099"/>
                        </a:solidFill>
                        <a:effectLst/>
                        <a:latin typeface="Arial" pitchFamily="34" charset="0"/>
                        <a:ea typeface="Times New Roman"/>
                        <a:cs typeface="Arial" pitchFamily="34" charset="0"/>
                      </a:endParaRPr>
                    </a:p>
                  </a:txBody>
                  <a:tcPr marL="68580" marR="68580" marT="0" marB="0"/>
                </a:tc>
                <a:tc>
                  <a:txBody>
                    <a:bodyPr/>
                    <a:lstStyle/>
                    <a:p>
                      <a:r>
                        <a:rPr lang="en-US" sz="2000" kern="1200" smtClean="0">
                          <a:solidFill>
                            <a:srgbClr val="000099"/>
                          </a:solidFill>
                          <a:latin typeface="Arial" pitchFamily="34" charset="0"/>
                          <a:ea typeface="+mn-ea"/>
                          <a:cs typeface="Arial" pitchFamily="34" charset="0"/>
                        </a:rPr>
                        <a:t>Đo</a:t>
                      </a:r>
                      <a:r>
                        <a:rPr lang="en-US" sz="2000" kern="1200" baseline="0" smtClean="0">
                          <a:solidFill>
                            <a:srgbClr val="000099"/>
                          </a:solidFill>
                          <a:latin typeface="Arial" pitchFamily="34" charset="0"/>
                          <a:ea typeface="+mn-ea"/>
                          <a:cs typeface="Arial" pitchFamily="34" charset="0"/>
                        </a:rPr>
                        <a:t> ĐMMM</a:t>
                      </a:r>
                      <a:endParaRPr lang="en-US" sz="2000" kern="1200" smtClean="0">
                        <a:solidFill>
                          <a:srgbClr val="000099"/>
                        </a:solidFill>
                        <a:latin typeface="Arial" pitchFamily="34" charset="0"/>
                        <a:ea typeface="+mn-ea"/>
                        <a:cs typeface="Arial" pitchFamily="34" charset="0"/>
                      </a:endParaRPr>
                    </a:p>
                    <a:p>
                      <a:r>
                        <a:rPr lang="en-US" sz="2000" kern="1200" smtClean="0">
                          <a:solidFill>
                            <a:srgbClr val="000099"/>
                          </a:solidFill>
                          <a:latin typeface="Arial" pitchFamily="34" charset="0"/>
                          <a:ea typeface="+mn-ea"/>
                          <a:cs typeface="Arial" pitchFamily="34" charset="0"/>
                        </a:rPr>
                        <a:t>Trong và </a:t>
                      </a:r>
                      <a:r>
                        <a:rPr lang="en-US" sz="2000" kern="1200" dirty="0" err="1" smtClean="0">
                          <a:solidFill>
                            <a:srgbClr val="000099"/>
                          </a:solidFill>
                          <a:latin typeface="Arial" pitchFamily="34" charset="0"/>
                          <a:ea typeface="+mn-ea"/>
                          <a:cs typeface="Arial" pitchFamily="34" charset="0"/>
                        </a:rPr>
                        <a:t>sau</a:t>
                      </a:r>
                      <a:r>
                        <a:rPr lang="en-US" sz="2000" kern="1200" dirty="0" smtClean="0">
                          <a:solidFill>
                            <a:srgbClr val="000099"/>
                          </a:solidFill>
                          <a:latin typeface="Arial" pitchFamily="34" charset="0"/>
                          <a:ea typeface="+mn-ea"/>
                          <a:cs typeface="Arial" pitchFamily="34" charset="0"/>
                        </a:rPr>
                        <a:t> </a:t>
                      </a:r>
                      <a:r>
                        <a:rPr lang="en-US" sz="2000" kern="1200" err="1" smtClean="0">
                          <a:solidFill>
                            <a:srgbClr val="000099"/>
                          </a:solidFill>
                          <a:latin typeface="Arial" pitchFamily="34" charset="0"/>
                          <a:ea typeface="+mn-ea"/>
                          <a:cs typeface="Arial" pitchFamily="34" charset="0"/>
                        </a:rPr>
                        <a:t>khi</a:t>
                      </a:r>
                      <a:r>
                        <a:rPr lang="en-US" sz="2000" kern="1200" smtClean="0">
                          <a:solidFill>
                            <a:srgbClr val="000099"/>
                          </a:solidFill>
                          <a:latin typeface="Arial" pitchFamily="34" charset="0"/>
                          <a:ea typeface="+mn-ea"/>
                          <a:cs typeface="Arial" pitchFamily="34" charset="0"/>
                        </a:rPr>
                        <a:t> thực</a:t>
                      </a:r>
                      <a:r>
                        <a:rPr lang="en-US" sz="2000" kern="1200" baseline="0" smtClean="0">
                          <a:solidFill>
                            <a:srgbClr val="000099"/>
                          </a:solidFill>
                          <a:latin typeface="Arial" pitchFamily="34" charset="0"/>
                          <a:ea typeface="+mn-ea"/>
                          <a:cs typeface="Arial" pitchFamily="34" charset="0"/>
                        </a:rPr>
                        <a:t> hiện KT</a:t>
                      </a:r>
                      <a:r>
                        <a:rPr lang="en-US" sz="2000" kern="1200" smtClean="0">
                          <a:solidFill>
                            <a:srgbClr val="000099"/>
                          </a:solidFill>
                          <a:latin typeface="Arial" pitchFamily="34" charset="0"/>
                          <a:ea typeface="+mn-ea"/>
                          <a:cs typeface="Arial" pitchFamily="34" charset="0"/>
                        </a:rPr>
                        <a:t> </a:t>
                      </a:r>
                      <a:r>
                        <a:rPr lang="en-US" sz="2000" kern="1200" dirty="0" err="1" smtClean="0">
                          <a:solidFill>
                            <a:srgbClr val="000099"/>
                          </a:solidFill>
                          <a:latin typeface="Arial" pitchFamily="34" charset="0"/>
                          <a:ea typeface="+mn-ea"/>
                          <a:cs typeface="Arial" pitchFamily="34" charset="0"/>
                        </a:rPr>
                        <a:t>không</a:t>
                      </a:r>
                      <a:r>
                        <a:rPr lang="en-US" sz="2000" kern="1200" dirty="0" smtClean="0">
                          <a:solidFill>
                            <a:srgbClr val="000099"/>
                          </a:solidFill>
                          <a:latin typeface="Arial" pitchFamily="34" charset="0"/>
                          <a:ea typeface="+mn-ea"/>
                          <a:cs typeface="Arial" pitchFamily="34" charset="0"/>
                        </a:rPr>
                        <a:t> </a:t>
                      </a:r>
                      <a:r>
                        <a:rPr lang="en-US" sz="2000" kern="1200" dirty="0" err="1" smtClean="0">
                          <a:solidFill>
                            <a:srgbClr val="000099"/>
                          </a:solidFill>
                          <a:latin typeface="Arial" pitchFamily="34" charset="0"/>
                          <a:ea typeface="+mn-ea"/>
                          <a:cs typeface="Arial" pitchFamily="34" charset="0"/>
                        </a:rPr>
                        <a:t>xảy</a:t>
                      </a:r>
                      <a:r>
                        <a:rPr lang="en-US" sz="2000" kern="1200" dirty="0" smtClean="0">
                          <a:solidFill>
                            <a:srgbClr val="000099"/>
                          </a:solidFill>
                          <a:latin typeface="Arial" pitchFamily="34" charset="0"/>
                          <a:ea typeface="+mn-ea"/>
                          <a:cs typeface="Arial" pitchFamily="34" charset="0"/>
                        </a:rPr>
                        <a:t> </a:t>
                      </a:r>
                      <a:r>
                        <a:rPr lang="en-US" sz="2000" kern="1200" dirty="0" err="1" smtClean="0">
                          <a:solidFill>
                            <a:srgbClr val="000099"/>
                          </a:solidFill>
                          <a:latin typeface="Arial" pitchFamily="34" charset="0"/>
                          <a:ea typeface="+mn-ea"/>
                          <a:cs typeface="Arial" pitchFamily="34" charset="0"/>
                        </a:rPr>
                        <a:t>ra</a:t>
                      </a:r>
                      <a:r>
                        <a:rPr lang="en-US" sz="2000" kern="1200" dirty="0" smtClean="0">
                          <a:solidFill>
                            <a:srgbClr val="000099"/>
                          </a:solidFill>
                          <a:latin typeface="Arial" pitchFamily="34" charset="0"/>
                          <a:ea typeface="+mn-ea"/>
                          <a:cs typeface="Arial" pitchFamily="34" charset="0"/>
                        </a:rPr>
                        <a:t> tai </a:t>
                      </a:r>
                      <a:r>
                        <a:rPr lang="en-US" sz="2000" kern="1200" err="1" smtClean="0">
                          <a:solidFill>
                            <a:srgbClr val="000099"/>
                          </a:solidFill>
                          <a:latin typeface="Arial" pitchFamily="34" charset="0"/>
                          <a:ea typeface="+mn-ea"/>
                          <a:cs typeface="Arial" pitchFamily="34" charset="0"/>
                        </a:rPr>
                        <a:t>biến</a:t>
                      </a:r>
                      <a:r>
                        <a:rPr lang="en-US" sz="2000" kern="1200" smtClean="0">
                          <a:solidFill>
                            <a:srgbClr val="000099"/>
                          </a:solidFill>
                          <a:latin typeface="Arial" pitchFamily="34" charset="0"/>
                          <a:ea typeface="+mn-ea"/>
                          <a:cs typeface="Arial" pitchFamily="34" charset="0"/>
                        </a:rPr>
                        <a:t> gì.</a:t>
                      </a:r>
                      <a:endParaRPr lang="en-US" sz="2000" dirty="0">
                        <a:solidFill>
                          <a:srgbClr val="000099"/>
                        </a:solidFill>
                        <a:effectLst/>
                        <a:latin typeface="Arial" pitchFamily="34" charset="0"/>
                        <a:ea typeface="Times New Roman"/>
                        <a:cs typeface="Arial" pitchFamily="34" charset="0"/>
                      </a:endParaRPr>
                    </a:p>
                  </a:txBody>
                  <a:tcPr marL="68580" marR="68580" marT="0" marB="0"/>
                </a:tc>
                <a:tc>
                  <a:txBody>
                    <a:bodyPr/>
                    <a:lstStyle/>
                    <a:p>
                      <a:pPr algn="ctr">
                        <a:spcAft>
                          <a:spcPts val="0"/>
                        </a:spcAft>
                      </a:pPr>
                      <a:endParaRPr lang="en-US" sz="2000" dirty="0" smtClean="0">
                        <a:solidFill>
                          <a:srgbClr val="000099"/>
                        </a:solidFill>
                        <a:effectLst/>
                        <a:latin typeface="Arial" pitchFamily="34" charset="0"/>
                        <a:cs typeface="Arial" pitchFamily="34" charset="0"/>
                      </a:endParaRPr>
                    </a:p>
                    <a:p>
                      <a:pPr algn="ctr">
                        <a:spcAft>
                          <a:spcPts val="0"/>
                        </a:spcAft>
                      </a:pPr>
                      <a:r>
                        <a:rPr lang="en-US" sz="2000" smtClean="0">
                          <a:solidFill>
                            <a:srgbClr val="000099"/>
                          </a:solidFill>
                          <a:effectLst/>
                          <a:latin typeface="Arial" pitchFamily="34" charset="0"/>
                          <a:cs typeface="Arial" pitchFamily="34" charset="0"/>
                        </a:rPr>
                        <a:t>Linh</a:t>
                      </a:r>
                      <a:endParaRPr lang="en-US" sz="2000" dirty="0" smtClean="0">
                        <a:solidFill>
                          <a:srgbClr val="000099"/>
                        </a:solidFill>
                        <a:effectLst/>
                        <a:latin typeface="Arial" pitchFamily="34" charset="0"/>
                        <a:cs typeface="Arial" pitchFamily="34" charset="0"/>
                      </a:endParaRPr>
                    </a:p>
                  </a:txBody>
                  <a:tcPr marL="68580" marR="68580" marT="0" marB="0"/>
                </a:tc>
                <a:extLst>
                  <a:ext uri="{0D108BD9-81ED-4DB2-BD59-A6C34878D82A}">
                    <a16:rowId xmlns="" xmlns:a16="http://schemas.microsoft.com/office/drawing/2014/main" val="10001"/>
                  </a:ext>
                </a:extLst>
              </a:tr>
            </a:tbl>
          </a:graphicData>
        </a:graphic>
      </p:graphicFrame>
      <p:sp>
        <p:nvSpPr>
          <p:cNvPr id="7" name="Rectangle 1"/>
          <p:cNvSpPr>
            <a:spLocks noChangeArrowheads="1"/>
          </p:cNvSpPr>
          <p:nvPr/>
        </p:nvSpPr>
        <p:spPr bwMode="auto">
          <a:xfrm>
            <a:off x="0" y="821888"/>
            <a:ext cx="91440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Họ</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tên</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người</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bệnh</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smtClean="0">
                <a:ln>
                  <a:noFill/>
                </a:ln>
                <a:solidFill>
                  <a:srgbClr val="0000FF"/>
                </a:solidFill>
                <a:effectLst/>
                <a:latin typeface="Arial" pitchFamily="34" charset="0"/>
                <a:ea typeface="Times New Roman" pitchFamily="18" charset="0"/>
                <a:cs typeface="Arial" pitchFamily="34" charset="0"/>
              </a:rPr>
              <a:t>NGUYỄN </a:t>
            </a:r>
            <a:r>
              <a:rPr lang="en-US" smtClean="0">
                <a:solidFill>
                  <a:srgbClr val="0000FF"/>
                </a:solidFill>
                <a:latin typeface="Arial" pitchFamily="34" charset="0"/>
                <a:ea typeface="Times New Roman" pitchFamily="18" charset="0"/>
                <a:cs typeface="Arial" pitchFamily="34" charset="0"/>
              </a:rPr>
              <a:t>VÂN A</a:t>
            </a:r>
            <a:r>
              <a:rPr kumimoji="0" lang="vi-VN" b="0" i="0" u="none" strike="noStrike" cap="none" normalizeH="0" baseline="0" smtClean="0">
                <a:ln>
                  <a:noFill/>
                </a:ln>
                <a:solidFill>
                  <a:srgbClr val="0000FF"/>
                </a:solidFill>
                <a:effectLst/>
                <a:latin typeface="Arial" pitchFamily="34" charset="0"/>
                <a:ea typeface="Times New Roman" pitchFamily="18" charset="0"/>
                <a:cs typeface="Arial" pitchFamily="34" charset="0"/>
              </a:rPr>
              <a:t>.</a:t>
            </a:r>
            <a:r>
              <a:rPr lang="en-US" smtClean="0">
                <a:solidFill>
                  <a:srgbClr val="0000FF"/>
                </a:solidFill>
                <a:latin typeface="Arial" pitchFamily="34" charset="0"/>
                <a:ea typeface="Times New Roman" pitchFamily="18" charset="0"/>
                <a:cs typeface="Arial" pitchFamily="34" charset="0"/>
              </a:rPr>
              <a:t>   </a:t>
            </a:r>
            <a:r>
              <a:rPr lang="en-US" err="1" smtClean="0">
                <a:solidFill>
                  <a:srgbClr val="0000FF"/>
                </a:solidFill>
                <a:latin typeface="Arial" pitchFamily="34" charset="0"/>
                <a:ea typeface="Times New Roman" pitchFamily="18" charset="0"/>
                <a:cs typeface="Arial" pitchFamily="34" charset="0"/>
              </a:rPr>
              <a:t>Sinh</a:t>
            </a:r>
            <a:r>
              <a:rPr lang="en-US" smtClean="0">
                <a:solidFill>
                  <a:srgbClr val="0000FF"/>
                </a:solidFill>
                <a:latin typeface="Arial" pitchFamily="34" charset="0"/>
                <a:ea typeface="Times New Roman" pitchFamily="18" charset="0"/>
                <a:cs typeface="Arial" pitchFamily="34" charset="0"/>
              </a:rPr>
              <a:t> năm</a:t>
            </a:r>
            <a:r>
              <a:rPr kumimoji="0" lang="en-US" b="0" i="0" u="none" strike="noStrike" cap="none" normalizeH="0" baseline="0" smtClean="0">
                <a:ln>
                  <a:noFill/>
                </a:ln>
                <a:solidFill>
                  <a:srgbClr val="0000FF"/>
                </a:solidFill>
                <a:effectLst/>
                <a:latin typeface="Arial" pitchFamily="34" charset="0"/>
                <a:ea typeface="Times New Roman" pitchFamily="18" charset="0"/>
                <a:cs typeface="Arial" pitchFamily="34" charset="0"/>
              </a:rPr>
              <a:t>:1987</a:t>
            </a:r>
            <a:r>
              <a:rPr kumimoji="0" lang="en-US" b="0" i="0" u="none" strike="noStrike" cap="none" normalizeH="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dirty="0" err="1" smtClean="0">
                <a:ln>
                  <a:noFill/>
                </a:ln>
                <a:solidFill>
                  <a:srgbClr val="0000FF"/>
                </a:solidFill>
                <a:effectLst/>
                <a:latin typeface="Arial" pitchFamily="34" charset="0"/>
                <a:ea typeface="Times New Roman" pitchFamily="18" charset="0"/>
                <a:cs typeface="Arial" pitchFamily="34" charset="0"/>
              </a:rPr>
              <a:t>Giới</a:t>
            </a:r>
            <a:r>
              <a:rPr kumimoji="0" lang="en-US" b="0" i="0" u="none" strike="noStrike" cap="none" normalizeH="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dirty="0" err="1" smtClean="0">
                <a:ln>
                  <a:noFill/>
                </a:ln>
                <a:solidFill>
                  <a:srgbClr val="0000FF"/>
                </a:solidFill>
                <a:effectLst/>
                <a:latin typeface="Arial" pitchFamily="34" charset="0"/>
                <a:ea typeface="Times New Roman" pitchFamily="18" charset="0"/>
                <a:cs typeface="Arial" pitchFamily="34" charset="0"/>
              </a:rPr>
              <a:t>tính</a:t>
            </a:r>
            <a:r>
              <a:rPr kumimoji="0" lang="en-US" b="0" i="0" u="none" strike="noStrike" cap="none" normalizeH="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Nữ</a:t>
            </a:r>
            <a:endParaRPr kumimoji="0" lang="en-US"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Số</a:t>
            </a:r>
            <a:r>
              <a:rPr lang="en-US" dirty="0">
                <a:solidFill>
                  <a:srgbClr val="0000FF"/>
                </a:solidFill>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giường</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dirty="0" smtClean="0">
                <a:ln>
                  <a:noFill/>
                </a:ln>
                <a:solidFill>
                  <a:srgbClr val="0000FF"/>
                </a:solidFill>
                <a:effectLst/>
                <a:latin typeface="Arial" pitchFamily="34" charset="0"/>
                <a:ea typeface="Times New Roman" pitchFamily="18" charset="0"/>
                <a:cs typeface="Arial" pitchFamily="34" charset="0"/>
              </a:rPr>
              <a:t> 10  </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Buồng</a:t>
            </a:r>
            <a:r>
              <a:rPr kumimoji="0" lang="en-US" b="0" i="0" u="none" strike="noStrike" cap="none" normalizeH="0" baseline="0" smtClean="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smtClean="0">
                <a:ln>
                  <a:noFill/>
                </a:ln>
                <a:solidFill>
                  <a:srgbClr val="0000FF"/>
                </a:solidFill>
                <a:effectLst/>
                <a:latin typeface="Arial" pitchFamily="34" charset="0"/>
                <a:ea typeface="Times New Roman" pitchFamily="18" charset="0"/>
                <a:cs typeface="Arial" pitchFamily="34" charset="0"/>
              </a:rPr>
              <a:t> 610</a:t>
            </a:r>
            <a:r>
              <a:rPr kumimoji="0" lang="en-US"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a:t>
            </a:r>
            <a:r>
              <a:rPr lang="en-US" dirty="0" err="1" smtClean="0">
                <a:solidFill>
                  <a:srgbClr val="0000FF"/>
                </a:solidFill>
                <a:latin typeface="Arial" pitchFamily="34" charset="0"/>
                <a:ea typeface="Times New Roman" pitchFamily="18" charset="0"/>
                <a:cs typeface="Arial" pitchFamily="34" charset="0"/>
              </a:rPr>
              <a:t>K</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hoa</a:t>
            </a:r>
            <a:r>
              <a:rPr kumimoji="0" lang="en-US" b="0" i="0" u="none" strike="noStrike" cap="none" normalizeH="0" baseline="0" smtClean="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smtClean="0">
                <a:ln>
                  <a:noFill/>
                </a:ln>
                <a:solidFill>
                  <a:srgbClr val="0000FF"/>
                </a:solidFill>
                <a:effectLst/>
                <a:latin typeface="Arial" pitchFamily="34" charset="0"/>
                <a:ea typeface="Times New Roman" pitchFamily="18" charset="0"/>
                <a:cs typeface="Arial" pitchFamily="34" charset="0"/>
              </a:rPr>
              <a:t> </a:t>
            </a:r>
            <a:r>
              <a:rPr lang="en-US" smtClean="0">
                <a:solidFill>
                  <a:srgbClr val="0000FF"/>
                </a:solidFill>
                <a:latin typeface="Arial" pitchFamily="34" charset="0"/>
                <a:ea typeface="Times New Roman" pitchFamily="18" charset="0"/>
                <a:cs typeface="Arial" pitchFamily="34" charset="0"/>
              </a:rPr>
              <a:t>Nội Tiết - ĐTĐ</a:t>
            </a:r>
            <a:endParaRPr kumimoji="0" lang="en-US"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Địa</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chỉ</a:t>
            </a:r>
            <a:r>
              <a:rPr kumimoji="0" lang="en-US" b="0" i="0" u="none" strike="noStrike" cap="none" normalizeH="0" baseline="0" smtClean="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smtClean="0">
                <a:ln>
                  <a:noFill/>
                </a:ln>
                <a:solidFill>
                  <a:srgbClr val="0000FF"/>
                </a:solidFill>
                <a:effectLst/>
                <a:latin typeface="Arial" pitchFamily="34" charset="0"/>
                <a:ea typeface="Times New Roman" pitchFamily="18" charset="0"/>
                <a:cs typeface="Arial" pitchFamily="34" charset="0"/>
              </a:rPr>
              <a:t> </a:t>
            </a:r>
            <a:r>
              <a:rPr lang="en-US" smtClean="0">
                <a:solidFill>
                  <a:srgbClr val="0000FF"/>
                </a:solidFill>
                <a:latin typeface="Arial" pitchFamily="34" charset="0"/>
                <a:ea typeface="Times New Roman" pitchFamily="18" charset="0"/>
                <a:cs typeface="Arial" pitchFamily="34" charset="0"/>
              </a:rPr>
              <a:t>Yên Sở - Hoàng mai – Hà Nội</a:t>
            </a:r>
            <a:endParaRPr kumimoji="0" lang="en-US"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Chẩn</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đoán</a:t>
            </a:r>
            <a:r>
              <a:rPr kumimoji="0" lang="en-US" b="0" i="0" u="none" strike="noStrike" cap="none" normalizeH="0" baseline="0" smtClean="0">
                <a:ln>
                  <a:noFill/>
                </a:ln>
                <a:solidFill>
                  <a:srgbClr val="0000FF"/>
                </a:solidFill>
                <a:effectLst/>
                <a:latin typeface="Arial" pitchFamily="34" charset="0"/>
                <a:ea typeface="Times New Roman" pitchFamily="18" charset="0"/>
                <a:cs typeface="Arial" pitchFamily="34" charset="0"/>
              </a:rPr>
              <a:t>:  TD</a:t>
            </a:r>
            <a:r>
              <a:rPr kumimoji="0" lang="en-US" b="0" i="0" u="none" strike="noStrike" cap="none" normalizeH="0" smtClean="0">
                <a:ln>
                  <a:noFill/>
                </a:ln>
                <a:solidFill>
                  <a:srgbClr val="0000FF"/>
                </a:solidFill>
                <a:effectLst/>
                <a:latin typeface="Arial" pitchFamily="34" charset="0"/>
                <a:ea typeface="Times New Roman" pitchFamily="18" charset="0"/>
                <a:cs typeface="Arial" pitchFamily="34" charset="0"/>
              </a:rPr>
              <a:t> ĐTĐ Thai kỳ/ thai 26 tuần</a:t>
            </a:r>
            <a:endParaRPr kumimoji="0" lang="en-US" b="0" i="0" u="none" strike="noStrike" cap="none" normalizeH="0" baseline="0" dirty="0" smtClean="0">
              <a:ln>
                <a:noFill/>
              </a:ln>
              <a:solidFill>
                <a:srgbClr val="0000FF"/>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19</a:t>
            </a:fld>
            <a:endParaRPr lang="en-US"/>
          </a:p>
        </p:txBody>
      </p:sp>
    </p:spTree>
    <p:extLst>
      <p:ext uri="{BB962C8B-B14F-4D97-AF65-F5344CB8AC3E}">
        <p14:creationId xmlns:p14="http://schemas.microsoft.com/office/powerpoint/2010/main" val="366343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AF65A9-22AB-466A-842E-C5BF9E56D958}" type="slidenum">
              <a:rPr lang="en-US" smtClean="0"/>
              <a:pPr/>
              <a:t>2</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71550"/>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0" y="0"/>
            <a:ext cx="9144000" cy="895351"/>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pic>
        <p:nvPicPr>
          <p:cNvPr id="6" name="Picture 3" descr="D:\ảnh\LOGO bachmai.jpg"/>
          <p:cNvPicPr>
            <a:picLocks noChangeAspect="1" noChangeArrowheads="1"/>
          </p:cNvPicPr>
          <p:nvPr/>
        </p:nvPicPr>
        <p:blipFill>
          <a:blip r:embed="rId3" cstate="print"/>
          <a:srcRect/>
          <a:stretch>
            <a:fillRect/>
          </a:stretch>
        </p:blipFill>
        <p:spPr bwMode="auto">
          <a:xfrm>
            <a:off x="29994" y="5715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00518"/>
            <a:ext cx="1354137" cy="140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713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Autofit/>
          </a:bodyPr>
          <a:lstStyle/>
          <a:p>
            <a:r>
              <a:rPr lang="en-US" sz="3600" b="1" smtClean="0">
                <a:solidFill>
                  <a:schemeClr val="bg1"/>
                </a:solidFill>
                <a:latin typeface="Arial" pitchFamily="34" charset="0"/>
                <a:ea typeface="Tahoma" pitchFamily="34" charset="0"/>
                <a:cs typeface="Arial" pitchFamily="34" charset="0"/>
              </a:rPr>
              <a:t> </a:t>
            </a:r>
            <a:endParaRPr lang="en-US" sz="36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sz="2800" dirty="0" smtClean="0">
              <a:solidFill>
                <a:srgbClr val="000099"/>
              </a:solidFill>
              <a:latin typeface="Arial" pitchFamily="34" charset="0"/>
              <a:cs typeface="Arial" pitchFamily="34" charset="0"/>
            </a:endParaRPr>
          </a:p>
          <a:p>
            <a:pPr>
              <a:spcBef>
                <a:spcPts val="0"/>
              </a:spcBef>
              <a:tabLst>
                <a:tab pos="228600" algn="l"/>
              </a:tabLst>
            </a:pPr>
            <a:r>
              <a:rPr lang="en-US" b="1" dirty="0" err="1">
                <a:solidFill>
                  <a:srgbClr val="0000FF"/>
                </a:solidFill>
                <a:latin typeface="Arial" pitchFamily="34" charset="0"/>
                <a:ea typeface="Tahoma" pitchFamily="34" charset="0"/>
                <a:cs typeface="Arial" pitchFamily="34" charset="0"/>
              </a:rPr>
              <a:t>Câu</a:t>
            </a:r>
            <a:r>
              <a:rPr lang="en-US" b="1" dirty="0">
                <a:solidFill>
                  <a:srgbClr val="0000FF"/>
                </a:solidFill>
                <a:latin typeface="Arial" pitchFamily="34" charset="0"/>
                <a:ea typeface="Tahoma" pitchFamily="34" charset="0"/>
                <a:cs typeface="Arial" pitchFamily="34" charset="0"/>
              </a:rPr>
              <a:t> </a:t>
            </a:r>
            <a:r>
              <a:rPr lang="en-US" b="1" err="1">
                <a:solidFill>
                  <a:srgbClr val="0000FF"/>
                </a:solidFill>
                <a:latin typeface="Arial" pitchFamily="34" charset="0"/>
                <a:ea typeface="Tahoma" pitchFamily="34" charset="0"/>
                <a:cs typeface="Arial" pitchFamily="34" charset="0"/>
              </a:rPr>
              <a:t>hỏi</a:t>
            </a:r>
            <a:r>
              <a:rPr lang="en-US" b="1">
                <a:solidFill>
                  <a:srgbClr val="0000FF"/>
                </a:solidFill>
                <a:latin typeface="Arial" pitchFamily="34" charset="0"/>
                <a:ea typeface="Tahoma" pitchFamily="34" charset="0"/>
                <a:cs typeface="Arial" pitchFamily="34" charset="0"/>
              </a:rPr>
              <a:t> </a:t>
            </a:r>
            <a:r>
              <a:rPr lang="en-US" b="1" dirty="0">
                <a:solidFill>
                  <a:srgbClr val="0000FF"/>
                </a:solidFill>
                <a:latin typeface="Arial" pitchFamily="34" charset="0"/>
                <a:ea typeface="Tahoma" pitchFamily="34" charset="0"/>
                <a:cs typeface="Arial" pitchFamily="34" charset="0"/>
              </a:rPr>
              <a:t>3</a:t>
            </a:r>
            <a:endParaRPr lang="en-US" b="1" dirty="0" smtClean="0">
              <a:solidFill>
                <a:srgbClr val="0000FF"/>
              </a:solidFill>
              <a:latin typeface="Arial" pitchFamily="34" charset="0"/>
              <a:ea typeface="Tahoma" pitchFamily="34" charset="0"/>
              <a:cs typeface="Arial" pitchFamily="34" charset="0"/>
            </a:endParaRPr>
          </a:p>
          <a:p>
            <a:pPr>
              <a:spcBef>
                <a:spcPts val="0"/>
              </a:spcBef>
              <a:tabLst>
                <a:tab pos="228600" algn="l"/>
              </a:tabLst>
            </a:pPr>
            <a:endParaRPr lang="en-US" sz="2800" dirty="0" smtClean="0">
              <a:solidFill>
                <a:srgbClr val="0000FF"/>
              </a:solidFill>
              <a:latin typeface="Arial" pitchFamily="34" charset="0"/>
              <a:cs typeface="Arial" pitchFamily="34" charset="0"/>
            </a:endParaRPr>
          </a:p>
          <a:p>
            <a:pPr lvl="0"/>
            <a:r>
              <a:rPr lang="en-US" b="1" dirty="0" err="1" smtClean="0">
                <a:solidFill>
                  <a:srgbClr val="0033CC"/>
                </a:solidFill>
                <a:latin typeface="Arial" pitchFamily="34" charset="0"/>
                <a:cs typeface="Arial" pitchFamily="34" charset="0"/>
              </a:rPr>
              <a:t>Trình</a:t>
            </a:r>
            <a:r>
              <a:rPr lang="en-US" b="1" dirty="0" smtClean="0">
                <a:solidFill>
                  <a:srgbClr val="0033CC"/>
                </a:solidFill>
                <a:latin typeface="Arial" pitchFamily="34" charset="0"/>
                <a:cs typeface="Arial" pitchFamily="34" charset="0"/>
              </a:rPr>
              <a:t> </a:t>
            </a:r>
            <a:r>
              <a:rPr lang="en-US" b="1" dirty="0" err="1" smtClean="0">
                <a:solidFill>
                  <a:srgbClr val="0033CC"/>
                </a:solidFill>
                <a:latin typeface="Arial" pitchFamily="34" charset="0"/>
                <a:cs typeface="Arial" pitchFamily="34" charset="0"/>
              </a:rPr>
              <a:t>bày</a:t>
            </a:r>
            <a:r>
              <a:rPr lang="en-US" b="1" dirty="0" smtClean="0">
                <a:solidFill>
                  <a:srgbClr val="0033CC"/>
                </a:solidFill>
                <a:latin typeface="Arial" pitchFamily="34" charset="0"/>
                <a:cs typeface="Arial" pitchFamily="34" charset="0"/>
              </a:rPr>
              <a:t> </a:t>
            </a:r>
            <a:r>
              <a:rPr lang="en-US" b="1" dirty="0" err="1" smtClean="0">
                <a:solidFill>
                  <a:srgbClr val="0033CC"/>
                </a:solidFill>
                <a:latin typeface="Arial" pitchFamily="34" charset="0"/>
                <a:cs typeface="Arial" pitchFamily="34" charset="0"/>
              </a:rPr>
              <a:t>các</a:t>
            </a:r>
            <a:r>
              <a:rPr lang="en-US" b="1" dirty="0" smtClean="0">
                <a:solidFill>
                  <a:srgbClr val="0033CC"/>
                </a:solidFill>
                <a:latin typeface="Arial" pitchFamily="34" charset="0"/>
                <a:cs typeface="Arial" pitchFamily="34" charset="0"/>
              </a:rPr>
              <a:t> tai </a:t>
            </a:r>
            <a:r>
              <a:rPr lang="en-US" b="1" err="1" smtClean="0">
                <a:solidFill>
                  <a:srgbClr val="0033CC"/>
                </a:solidFill>
                <a:latin typeface="Arial" pitchFamily="34" charset="0"/>
                <a:cs typeface="Arial" pitchFamily="34" charset="0"/>
              </a:rPr>
              <a:t>biến</a:t>
            </a:r>
            <a:r>
              <a:rPr lang="en-US" b="1" smtClean="0">
                <a:solidFill>
                  <a:srgbClr val="0033CC"/>
                </a:solidFill>
                <a:latin typeface="Arial" pitchFamily="34" charset="0"/>
                <a:cs typeface="Arial" pitchFamily="34" charset="0"/>
              </a:rPr>
              <a:t> khi đo ĐMMM?</a:t>
            </a:r>
            <a:endParaRPr lang="en-US" b="1" dirty="0" smtClean="0">
              <a:solidFill>
                <a:srgbClr val="0033CC"/>
              </a:solidFill>
              <a:latin typeface="Arial" pitchFamily="34" charset="0"/>
              <a:cs typeface="Arial" pitchFamily="34" charset="0"/>
            </a:endParaRPr>
          </a:p>
          <a:p>
            <a:pPr lvl="0" algn="just">
              <a:spcBef>
                <a:spcPts val="0"/>
              </a:spcBef>
              <a:spcAft>
                <a:spcPts val="0"/>
              </a:spcAft>
              <a:tabLst>
                <a:tab pos="228600" algn="l"/>
              </a:tabLst>
            </a:pPr>
            <a:endParaRPr lang="vi-VN" sz="2800" dirty="0">
              <a:solidFill>
                <a:srgbClr val="000099"/>
              </a:solidFill>
              <a:latin typeface="Arial" pitchFamily="34" charset="0"/>
              <a:cs typeface="Arial" pitchFamily="34" charset="0"/>
            </a:endParaRPr>
          </a:p>
          <a:p>
            <a:pPr marL="285750" lvl="0" indent="-285750" algn="just">
              <a:spcBef>
                <a:spcPts val="0"/>
              </a:spcBef>
              <a:spcAft>
                <a:spcPts val="0"/>
              </a:spcAft>
              <a:tabLst>
                <a:tab pos="228600" algn="l"/>
              </a:tabLst>
            </a:pPr>
            <a:endParaRPr lang="en-US" sz="2800"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20</a:t>
            </a:fld>
            <a:endParaRPr lang="en-US"/>
          </a:p>
        </p:txBody>
      </p:sp>
    </p:spTree>
    <p:extLst>
      <p:ext uri="{BB962C8B-B14F-4D97-AF65-F5344CB8AC3E}">
        <p14:creationId xmlns:p14="http://schemas.microsoft.com/office/powerpoint/2010/main" val="2517409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329377678"/>
              </p:ext>
            </p:extLst>
          </p:nvPr>
        </p:nvGraphicFramePr>
        <p:xfrm>
          <a:off x="0" y="971551"/>
          <a:ext cx="9144000" cy="3873816"/>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3048000">
                  <a:extLst>
                    <a:ext uri="{9D8B030D-6E8A-4147-A177-3AD203B41FA5}">
                      <a16:colId xmlns="" xmlns:a16="http://schemas.microsoft.com/office/drawing/2014/main" val="20002"/>
                    </a:ext>
                  </a:extLst>
                </a:gridCol>
              </a:tblGrid>
              <a:tr h="362904">
                <a:tc>
                  <a:txBody>
                    <a:bodyPr/>
                    <a:lstStyle/>
                    <a:p>
                      <a:pPr algn="ctr"/>
                      <a:r>
                        <a:rPr lang="en-US" sz="2200" dirty="0" smtClean="0">
                          <a:latin typeface="Arial" pitchFamily="34" charset="0"/>
                          <a:cs typeface="Arial" pitchFamily="34" charset="0"/>
                        </a:rPr>
                        <a:t>Tai </a:t>
                      </a:r>
                      <a:r>
                        <a:rPr lang="en-US" sz="2200" dirty="0" err="1" smtClean="0">
                          <a:latin typeface="Arial" pitchFamily="34" charset="0"/>
                          <a:cs typeface="Arial" pitchFamily="34" charset="0"/>
                        </a:rPr>
                        <a:t>biến</a:t>
                      </a:r>
                      <a:endParaRPr lang="en-US" sz="2200" dirty="0">
                        <a:latin typeface="Arial" pitchFamily="34" charset="0"/>
                        <a:cs typeface="Arial" pitchFamily="34" charset="0"/>
                      </a:endParaRPr>
                    </a:p>
                  </a:txBody>
                  <a:tcPr/>
                </a:tc>
                <a:tc>
                  <a:txBody>
                    <a:bodyPr/>
                    <a:lstStyle/>
                    <a:p>
                      <a:pPr algn="ctr"/>
                      <a:r>
                        <a:rPr lang="en-US" sz="2200" dirty="0" err="1" smtClean="0">
                          <a:latin typeface="Arial" pitchFamily="34" charset="0"/>
                          <a:cs typeface="Arial" pitchFamily="34" charset="0"/>
                        </a:rPr>
                        <a:t>Dư</a:t>
                      </a:r>
                      <a:r>
                        <a:rPr lang="en-US" sz="2200" dirty="0" smtClean="0">
                          <a:latin typeface="Arial" pitchFamily="34" charset="0"/>
                          <a:cs typeface="Arial" pitchFamily="34" charset="0"/>
                        </a:rPr>
                        <a:t>̣</a:t>
                      </a:r>
                      <a:r>
                        <a:rPr lang="en-US" sz="2200" baseline="0" dirty="0" smtClean="0">
                          <a:latin typeface="Arial" pitchFamily="34" charset="0"/>
                          <a:cs typeface="Arial" pitchFamily="34" charset="0"/>
                        </a:rPr>
                        <a:t> </a:t>
                      </a:r>
                      <a:r>
                        <a:rPr lang="en-US" sz="2200" baseline="0" dirty="0" err="1" smtClean="0">
                          <a:latin typeface="Arial" pitchFamily="34" charset="0"/>
                          <a:cs typeface="Arial" pitchFamily="34" charset="0"/>
                        </a:rPr>
                        <a:t>phòng</a:t>
                      </a:r>
                      <a:endParaRPr lang="en-US" sz="2200" dirty="0">
                        <a:latin typeface="Arial" pitchFamily="34" charset="0"/>
                        <a:cs typeface="Arial" pitchFamily="34" charset="0"/>
                      </a:endParaRPr>
                    </a:p>
                  </a:txBody>
                  <a:tcPr/>
                </a:tc>
                <a:tc>
                  <a:txBody>
                    <a:bodyPr/>
                    <a:lstStyle/>
                    <a:p>
                      <a:pPr algn="ctr"/>
                      <a:r>
                        <a:rPr lang="en-US" sz="2200" smtClean="0">
                          <a:latin typeface="Arial" pitchFamily="34" charset="0"/>
                          <a:cs typeface="Arial" pitchFamily="34" charset="0"/>
                        </a:rPr>
                        <a:t>Xử</a:t>
                      </a:r>
                      <a:r>
                        <a:rPr lang="en-US" sz="2200" baseline="0" smtClean="0">
                          <a:latin typeface="Arial" pitchFamily="34" charset="0"/>
                          <a:cs typeface="Arial" pitchFamily="34" charset="0"/>
                        </a:rPr>
                        <a:t> </a:t>
                      </a:r>
                      <a:r>
                        <a:rPr lang="en-US" sz="2200" baseline="0" dirty="0" smtClean="0">
                          <a:latin typeface="Arial" pitchFamily="34" charset="0"/>
                          <a:cs typeface="Arial" pitchFamily="34" charset="0"/>
                        </a:rPr>
                        <a:t>trí</a:t>
                      </a:r>
                      <a:endParaRPr lang="en-US" sz="2200" dirty="0">
                        <a:latin typeface="Arial" pitchFamily="34" charset="0"/>
                        <a:cs typeface="Arial" pitchFamily="34" charset="0"/>
                      </a:endParaRPr>
                    </a:p>
                  </a:txBody>
                  <a:tcPr/>
                </a:tc>
                <a:extLst>
                  <a:ext uri="{0D108BD9-81ED-4DB2-BD59-A6C34878D82A}">
                    <a16:rowId xmlns="" xmlns:a16="http://schemas.microsoft.com/office/drawing/2014/main" val="10000"/>
                  </a:ext>
                </a:extLst>
              </a:tr>
              <a:tr h="1325806">
                <a:tc>
                  <a:txBody>
                    <a:bodyPr/>
                    <a:lstStyle/>
                    <a:p>
                      <a:pPr>
                        <a:spcAft>
                          <a:spcPts val="0"/>
                        </a:spcAft>
                      </a:pPr>
                      <a:r>
                        <a:rPr lang="en-US" sz="2100" b="0" smtClean="0">
                          <a:solidFill>
                            <a:srgbClr val="0000FF"/>
                          </a:solidFill>
                          <a:latin typeface="Arial" pitchFamily="34" charset="0"/>
                          <a:ea typeface="Times New Roman"/>
                          <a:cs typeface="Arial" pitchFamily="34" charset="0"/>
                        </a:rPr>
                        <a:t>Chảy</a:t>
                      </a:r>
                      <a:r>
                        <a:rPr lang="en-US" sz="2100" b="0" baseline="0" smtClean="0">
                          <a:solidFill>
                            <a:srgbClr val="0000FF"/>
                          </a:solidFill>
                          <a:latin typeface="Arial" pitchFamily="34" charset="0"/>
                          <a:ea typeface="Times New Roman"/>
                          <a:cs typeface="Arial" pitchFamily="34" charset="0"/>
                        </a:rPr>
                        <a:t> máu</a:t>
                      </a:r>
                      <a:endParaRPr lang="en-US" sz="2100" b="0" dirty="0">
                        <a:solidFill>
                          <a:srgbClr val="0000FF"/>
                        </a:solidFill>
                        <a:latin typeface="Arial" pitchFamily="34" charset="0"/>
                        <a:ea typeface="Times New Roman"/>
                        <a:cs typeface="Arial" pitchFamily="34" charset="0"/>
                      </a:endParaRPr>
                    </a:p>
                  </a:txBody>
                  <a:tcPr marL="68580" marR="68580" marT="0" marB="0"/>
                </a:tc>
                <a:tc>
                  <a:txBody>
                    <a:bodyPr/>
                    <a:lstStyle/>
                    <a:p>
                      <a:pPr>
                        <a:spcAft>
                          <a:spcPts val="0"/>
                        </a:spcAft>
                      </a:pPr>
                      <a:r>
                        <a:rPr lang="en-US" sz="2100" b="0" smtClean="0">
                          <a:solidFill>
                            <a:srgbClr val="0000FF"/>
                          </a:solidFill>
                          <a:latin typeface="Arial" pitchFamily="34" charset="0"/>
                          <a:ea typeface="Times New Roman"/>
                          <a:cs typeface="Arial" pitchFamily="34" charset="0"/>
                        </a:rPr>
                        <a:t>Chọn</a:t>
                      </a:r>
                      <a:r>
                        <a:rPr lang="en-US" sz="2100" b="0" baseline="0" smtClean="0">
                          <a:solidFill>
                            <a:srgbClr val="0000FF"/>
                          </a:solidFill>
                          <a:latin typeface="Arial" pitchFamily="34" charset="0"/>
                          <a:ea typeface="Times New Roman"/>
                          <a:cs typeface="Arial" pitchFamily="34" charset="0"/>
                        </a:rPr>
                        <a:t> kim lấy máu đúng quy định</a:t>
                      </a:r>
                      <a:endParaRPr lang="en-US" sz="2100" b="0" dirty="0">
                        <a:solidFill>
                          <a:srgbClr val="0000FF"/>
                        </a:solidFill>
                        <a:latin typeface="Arial" pitchFamily="34" charset="0"/>
                        <a:ea typeface="Times New Roman"/>
                        <a:cs typeface="Arial" pitchFamily="34" charset="0"/>
                      </a:endParaRPr>
                    </a:p>
                  </a:txBody>
                  <a:tcPr marL="68580" marR="68580" marT="0" marB="0"/>
                </a:tc>
                <a:tc>
                  <a:txBody>
                    <a:bodyPr/>
                    <a:lstStyle/>
                    <a:p>
                      <a:pPr>
                        <a:spcAft>
                          <a:spcPts val="0"/>
                        </a:spcAft>
                      </a:pPr>
                      <a:r>
                        <a:rPr lang="en-US" sz="2100" b="0" smtClean="0">
                          <a:solidFill>
                            <a:srgbClr val="0000FF"/>
                          </a:solidFill>
                          <a:latin typeface="Arial" pitchFamily="34" charset="0"/>
                          <a:ea typeface="Times New Roman"/>
                          <a:cs typeface="Arial" pitchFamily="34" charset="0"/>
                        </a:rPr>
                        <a:t>Băng</a:t>
                      </a:r>
                      <a:r>
                        <a:rPr lang="en-US" sz="2100" b="0" baseline="0" smtClean="0">
                          <a:solidFill>
                            <a:srgbClr val="0000FF"/>
                          </a:solidFill>
                          <a:latin typeface="Arial" pitchFamily="34" charset="0"/>
                          <a:ea typeface="Times New Roman"/>
                          <a:cs typeface="Arial" pitchFamily="34" charset="0"/>
                        </a:rPr>
                        <a:t> ép cầm máu</a:t>
                      </a:r>
                      <a:endParaRPr lang="en-US" sz="2100" b="0" dirty="0">
                        <a:solidFill>
                          <a:srgbClr val="0000FF"/>
                        </a:solidFill>
                        <a:latin typeface="Arial" pitchFamily="34" charset="0"/>
                        <a:ea typeface="Times New Roman"/>
                        <a:cs typeface="Arial" pitchFamily="34" charset="0"/>
                      </a:endParaRPr>
                    </a:p>
                  </a:txBody>
                  <a:tcPr marL="68580" marR="68580" marT="0" marB="0"/>
                </a:tc>
                <a:extLst>
                  <a:ext uri="{0D108BD9-81ED-4DB2-BD59-A6C34878D82A}">
                    <a16:rowId xmlns="" xmlns:a16="http://schemas.microsoft.com/office/drawing/2014/main" val="10001"/>
                  </a:ext>
                </a:extLst>
              </a:tr>
              <a:tr h="2121290">
                <a:tc>
                  <a:txBody>
                    <a:bodyPr/>
                    <a:lstStyle/>
                    <a:p>
                      <a:pPr>
                        <a:spcAft>
                          <a:spcPts val="0"/>
                        </a:spcAft>
                      </a:pPr>
                      <a:r>
                        <a:rPr lang="en-US" sz="2100" b="0" smtClean="0">
                          <a:solidFill>
                            <a:srgbClr val="0000FF"/>
                          </a:solidFill>
                          <a:latin typeface="Arial" pitchFamily="34" charset="0"/>
                          <a:ea typeface="Times New Roman"/>
                          <a:cs typeface="Arial" pitchFamily="34" charset="0"/>
                        </a:rPr>
                        <a:t>Nhiễm</a:t>
                      </a:r>
                      <a:r>
                        <a:rPr lang="en-US" sz="2100" b="0" baseline="0" smtClean="0">
                          <a:solidFill>
                            <a:srgbClr val="0000FF"/>
                          </a:solidFill>
                          <a:latin typeface="Arial" pitchFamily="34" charset="0"/>
                          <a:ea typeface="Times New Roman"/>
                          <a:cs typeface="Arial" pitchFamily="34" charset="0"/>
                        </a:rPr>
                        <a:t> khuẩn</a:t>
                      </a:r>
                      <a:endParaRPr lang="en-US" sz="2100" b="0" dirty="0">
                        <a:solidFill>
                          <a:srgbClr val="0000FF"/>
                        </a:solidFill>
                        <a:latin typeface="Arial" pitchFamily="34" charset="0"/>
                        <a:ea typeface="Times New Roman"/>
                        <a:cs typeface="Arial" pitchFamily="34" charset="0"/>
                      </a:endParaRPr>
                    </a:p>
                  </a:txBody>
                  <a:tcPr marL="68580" marR="68580" marT="0" marB="0"/>
                </a:tc>
                <a:tc>
                  <a:txBody>
                    <a:bodyPr/>
                    <a:lstStyle/>
                    <a:p>
                      <a:pPr>
                        <a:spcAft>
                          <a:spcPts val="0"/>
                        </a:spcAft>
                      </a:pPr>
                      <a:r>
                        <a:rPr lang="en-US" sz="2100" b="0" smtClean="0">
                          <a:solidFill>
                            <a:srgbClr val="0000FF"/>
                          </a:solidFill>
                          <a:latin typeface="Arial" pitchFamily="34" charset="0"/>
                          <a:ea typeface="Times New Roman"/>
                          <a:cs typeface="Arial" pitchFamily="34" charset="0"/>
                        </a:rPr>
                        <a:t>Đảm</a:t>
                      </a:r>
                      <a:r>
                        <a:rPr lang="en-US" sz="2100" b="0" baseline="0" smtClean="0">
                          <a:solidFill>
                            <a:srgbClr val="0000FF"/>
                          </a:solidFill>
                          <a:latin typeface="Arial" pitchFamily="34" charset="0"/>
                          <a:ea typeface="Times New Roman"/>
                          <a:cs typeface="Arial" pitchFamily="34" charset="0"/>
                        </a:rPr>
                        <a:t> bảo nguyên tắc vô khuẩn</a:t>
                      </a:r>
                      <a:endParaRPr lang="en-US" sz="2100" b="0" dirty="0">
                        <a:solidFill>
                          <a:srgbClr val="0000FF"/>
                        </a:solidFill>
                        <a:latin typeface="Arial" pitchFamily="34" charset="0"/>
                        <a:ea typeface="Times New Roman"/>
                        <a:cs typeface="Arial" pitchFamily="34" charset="0"/>
                      </a:endParaRPr>
                    </a:p>
                  </a:txBody>
                  <a:tcPr marL="68580" marR="68580" marT="0" marB="0"/>
                </a:tc>
                <a:tc>
                  <a:txBody>
                    <a:bodyPr/>
                    <a:lstStyle/>
                    <a:p>
                      <a:pPr>
                        <a:spcAft>
                          <a:spcPts val="0"/>
                        </a:spcAft>
                      </a:pPr>
                      <a:r>
                        <a:rPr lang="en-US" sz="2100" b="0" smtClean="0">
                          <a:solidFill>
                            <a:srgbClr val="0000FF"/>
                          </a:solidFill>
                          <a:latin typeface="Arial" pitchFamily="34" charset="0"/>
                          <a:ea typeface="Times New Roman"/>
                          <a:cs typeface="Arial" pitchFamily="34" charset="0"/>
                        </a:rPr>
                        <a:t>Theo dõi</a:t>
                      </a:r>
                      <a:r>
                        <a:rPr lang="en-US" sz="2100" b="0" baseline="0" smtClean="0">
                          <a:solidFill>
                            <a:srgbClr val="0000FF"/>
                          </a:solidFill>
                          <a:latin typeface="Arial" pitchFamily="34" charset="0"/>
                          <a:ea typeface="Times New Roman"/>
                          <a:cs typeface="Arial" pitchFamily="34" charset="0"/>
                        </a:rPr>
                        <a:t> sát NB</a:t>
                      </a:r>
                    </a:p>
                    <a:p>
                      <a:pPr>
                        <a:spcAft>
                          <a:spcPts val="0"/>
                        </a:spcAft>
                      </a:pPr>
                      <a:r>
                        <a:rPr lang="en-US" sz="2100" b="0" baseline="0" smtClean="0">
                          <a:solidFill>
                            <a:srgbClr val="0000FF"/>
                          </a:solidFill>
                          <a:latin typeface="Arial" pitchFamily="34" charset="0"/>
                          <a:ea typeface="Times New Roman"/>
                          <a:cs typeface="Arial" pitchFamily="34" charset="0"/>
                        </a:rPr>
                        <a:t>Báo bác sỹ.</a:t>
                      </a:r>
                      <a:endParaRPr lang="en-US" sz="2100" b="0" dirty="0">
                        <a:solidFill>
                          <a:srgbClr val="0000FF"/>
                        </a:solidFill>
                        <a:latin typeface="Arial" pitchFamily="34" charset="0"/>
                        <a:ea typeface="Times New Roman"/>
                        <a:cs typeface="Arial" pitchFamily="34" charset="0"/>
                      </a:endParaRPr>
                    </a:p>
                  </a:txBody>
                  <a:tcPr marL="68580" marR="68580" marT="0" marB="0"/>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4EAF65A9-22AB-466A-842E-C5BF9E56D958}" type="slidenum">
              <a:rPr lang="en-US" smtClean="0"/>
              <a:pPr/>
              <a:t>21</a:t>
            </a:fld>
            <a:endParaRPr lang="en-US"/>
          </a:p>
        </p:txBody>
      </p:sp>
      <p:sp>
        <p:nvSpPr>
          <p:cNvPr id="5" name="Title 1"/>
          <p:cNvSpPr txBox="1">
            <a:spLocks/>
          </p:cNvSpPr>
          <p:nvPr/>
        </p:nvSpPr>
        <p:spPr>
          <a:xfrm>
            <a:off x="0" y="0"/>
            <a:ext cx="9144000" cy="89535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lvl="0" algn="ctr">
              <a:spcBef>
                <a:spcPct val="0"/>
              </a:spcBef>
              <a:defRPr/>
            </a:pPr>
            <a:r>
              <a:rPr lang="en-US" sz="3600" b="1" dirty="0" smtClean="0">
                <a:solidFill>
                  <a:schemeClr val="bg1"/>
                </a:solidFill>
                <a:latin typeface="Arial" pitchFamily="34" charset="0"/>
                <a:ea typeface="Tahoma" pitchFamily="34" charset="0"/>
                <a:cs typeface="Arial" pitchFamily="34" charset="0"/>
              </a:rPr>
              <a:t>5. TAI BIẾN, DỰ PHÒNG, XỬ TRÍ</a:t>
            </a:r>
            <a:endParaRPr kumimoji="0" lang="en-US" sz="3600" b="1" i="0" u="none" strike="noStrike" kern="120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pic>
        <p:nvPicPr>
          <p:cNvPr id="6" name="Picture 3" descr="D:\ảnh\LOGO bachmai.jpg"/>
          <p:cNvPicPr>
            <a:picLocks noChangeAspect="1" noChangeArrowheads="1"/>
          </p:cNvPicPr>
          <p:nvPr/>
        </p:nvPicPr>
        <p:blipFill>
          <a:blip r:embed="rId2" cstate="print"/>
          <a:srcRect/>
          <a:stretch>
            <a:fillRect/>
          </a:stretch>
        </p:blipFill>
        <p:spPr bwMode="auto">
          <a:xfrm>
            <a:off x="-1" y="0"/>
            <a:ext cx="920933" cy="8953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153400" y="0"/>
            <a:ext cx="914400" cy="8641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8229600" cy="3809999"/>
          </a:xfrm>
        </p:spPr>
        <p:txBody>
          <a:bodyPr>
            <a:normAutofit fontScale="32500" lnSpcReduction="20000"/>
          </a:bodyPr>
          <a:lstStyle/>
          <a:p>
            <a:pPr lvl="0">
              <a:lnSpc>
                <a:spcPct val="120000"/>
              </a:lnSpc>
            </a:pPr>
            <a:r>
              <a:rPr lang="en-US" sz="8600" dirty="0" err="1" smtClean="0">
                <a:solidFill>
                  <a:srgbClr val="0000FF"/>
                </a:solidFill>
                <a:latin typeface="Arial" pitchFamily="34" charset="0"/>
                <a:cs typeface="Arial" pitchFamily="34" charset="0"/>
              </a:rPr>
              <a:t>Phải</a:t>
            </a:r>
            <a:r>
              <a:rPr lang="en-US" sz="8600" dirty="0" smtClean="0">
                <a:solidFill>
                  <a:srgbClr val="0000FF"/>
                </a:solidFill>
                <a:latin typeface="Arial" pitchFamily="34" charset="0"/>
                <a:cs typeface="Arial" pitchFamily="34" charset="0"/>
              </a:rPr>
              <a:t> </a:t>
            </a:r>
            <a:r>
              <a:rPr lang="en-US" sz="8600" dirty="0" err="1" smtClean="0">
                <a:solidFill>
                  <a:srgbClr val="0000FF"/>
                </a:solidFill>
                <a:latin typeface="Arial" pitchFamily="34" charset="0"/>
                <a:cs typeface="Arial" pitchFamily="34" charset="0"/>
              </a:rPr>
              <a:t>đối</a:t>
            </a:r>
            <a:r>
              <a:rPr lang="en-US" sz="8600" dirty="0" smtClean="0">
                <a:solidFill>
                  <a:srgbClr val="0000FF"/>
                </a:solidFill>
                <a:latin typeface="Arial" pitchFamily="34" charset="0"/>
                <a:cs typeface="Arial" pitchFamily="34" charset="0"/>
              </a:rPr>
              <a:t> </a:t>
            </a:r>
            <a:r>
              <a:rPr lang="en-US" sz="8600" dirty="0" err="1" smtClean="0">
                <a:solidFill>
                  <a:srgbClr val="0000FF"/>
                </a:solidFill>
                <a:latin typeface="Arial" pitchFamily="34" charset="0"/>
                <a:cs typeface="Arial" pitchFamily="34" charset="0"/>
              </a:rPr>
              <a:t>chiếu</a:t>
            </a:r>
            <a:r>
              <a:rPr lang="en-US" sz="8600" dirty="0" smtClean="0">
                <a:solidFill>
                  <a:srgbClr val="0000FF"/>
                </a:solidFill>
                <a:latin typeface="Arial" pitchFamily="34" charset="0"/>
                <a:cs typeface="Arial" pitchFamily="34" charset="0"/>
              </a:rPr>
              <a:t> </a:t>
            </a:r>
            <a:r>
              <a:rPr lang="en-US" sz="8600" dirty="0" err="1" smtClean="0">
                <a:solidFill>
                  <a:srgbClr val="0000FF"/>
                </a:solidFill>
                <a:latin typeface="Arial" pitchFamily="34" charset="0"/>
                <a:cs typeface="Arial" pitchFamily="34" charset="0"/>
              </a:rPr>
              <a:t>phiếu</a:t>
            </a:r>
            <a:r>
              <a:rPr lang="en-US" sz="8600" dirty="0" smtClean="0">
                <a:solidFill>
                  <a:srgbClr val="0000FF"/>
                </a:solidFill>
                <a:latin typeface="Arial" pitchFamily="34" charset="0"/>
                <a:cs typeface="Arial" pitchFamily="34" charset="0"/>
              </a:rPr>
              <a:t> chỉ </a:t>
            </a:r>
            <a:r>
              <a:rPr lang="en-US" sz="8600" dirty="0" err="1" smtClean="0">
                <a:solidFill>
                  <a:srgbClr val="0000FF"/>
                </a:solidFill>
                <a:latin typeface="Arial" pitchFamily="34" charset="0"/>
                <a:cs typeface="Arial" pitchFamily="34" charset="0"/>
              </a:rPr>
              <a:t>định</a:t>
            </a:r>
            <a:r>
              <a:rPr lang="en-US" sz="8600" dirty="0" smtClean="0">
                <a:solidFill>
                  <a:srgbClr val="0000FF"/>
                </a:solidFill>
                <a:latin typeface="Arial" pitchFamily="34" charset="0"/>
                <a:cs typeface="Arial" pitchFamily="34" charset="0"/>
              </a:rPr>
              <a:t> </a:t>
            </a:r>
            <a:r>
              <a:rPr lang="en-US" sz="8600" dirty="0" err="1" smtClean="0">
                <a:solidFill>
                  <a:srgbClr val="0000FF"/>
                </a:solidFill>
                <a:latin typeface="Arial" pitchFamily="34" charset="0"/>
                <a:cs typeface="Arial" pitchFamily="34" charset="0"/>
              </a:rPr>
              <a:t>với</a:t>
            </a:r>
            <a:r>
              <a:rPr lang="en-US" sz="8600" dirty="0" smtClean="0">
                <a:solidFill>
                  <a:srgbClr val="0000FF"/>
                </a:solidFill>
                <a:latin typeface="Arial" pitchFamily="34" charset="0"/>
                <a:cs typeface="Arial" pitchFamily="34" charset="0"/>
              </a:rPr>
              <a:t> NB. </a:t>
            </a:r>
          </a:p>
          <a:p>
            <a:pPr lvl="0">
              <a:lnSpc>
                <a:spcPct val="120000"/>
              </a:lnSpc>
            </a:pPr>
            <a:r>
              <a:rPr lang="en-US" sz="8600" dirty="0" err="1" smtClean="0">
                <a:solidFill>
                  <a:srgbClr val="0000FF"/>
                </a:solidFill>
                <a:latin typeface="Arial" pitchFamily="34" charset="0"/>
                <a:cs typeface="Arial" pitchFamily="34" charset="0"/>
              </a:rPr>
              <a:t>Chuẩn</a:t>
            </a:r>
            <a:r>
              <a:rPr lang="en-US" sz="8600" dirty="0" smtClean="0">
                <a:solidFill>
                  <a:srgbClr val="0000FF"/>
                </a:solidFill>
                <a:latin typeface="Arial" pitchFamily="34" charset="0"/>
                <a:cs typeface="Arial" pitchFamily="34" charset="0"/>
              </a:rPr>
              <a:t> bị </a:t>
            </a:r>
            <a:r>
              <a:rPr lang="en-US" sz="8600" err="1" smtClean="0">
                <a:solidFill>
                  <a:srgbClr val="0000FF"/>
                </a:solidFill>
                <a:latin typeface="Arial" pitchFamily="34" charset="0"/>
                <a:cs typeface="Arial" pitchFamily="34" charset="0"/>
              </a:rPr>
              <a:t>đầy</a:t>
            </a:r>
            <a:r>
              <a:rPr lang="en-US" sz="8600" smtClean="0">
                <a:solidFill>
                  <a:srgbClr val="0000FF"/>
                </a:solidFill>
                <a:latin typeface="Arial" pitchFamily="34" charset="0"/>
                <a:cs typeface="Arial" pitchFamily="34" charset="0"/>
              </a:rPr>
              <a:t> đủ </a:t>
            </a:r>
            <a:r>
              <a:rPr lang="en-US" sz="8600" dirty="0" err="1" smtClean="0">
                <a:solidFill>
                  <a:srgbClr val="0000FF"/>
                </a:solidFill>
                <a:latin typeface="Arial" pitchFamily="34" charset="0"/>
                <a:cs typeface="Arial" pitchFamily="34" charset="0"/>
              </a:rPr>
              <a:t>dụng</a:t>
            </a:r>
            <a:r>
              <a:rPr lang="en-US" sz="8600" dirty="0" smtClean="0">
                <a:solidFill>
                  <a:srgbClr val="0000FF"/>
                </a:solidFill>
                <a:latin typeface="Arial" pitchFamily="34" charset="0"/>
                <a:cs typeface="Arial" pitchFamily="34" charset="0"/>
              </a:rPr>
              <a:t> </a:t>
            </a:r>
            <a:r>
              <a:rPr lang="en-US" sz="8600" smtClean="0">
                <a:solidFill>
                  <a:srgbClr val="0000FF"/>
                </a:solidFill>
                <a:latin typeface="Arial" pitchFamily="34" charset="0"/>
                <a:cs typeface="Arial" pitchFamily="34" charset="0"/>
              </a:rPr>
              <a:t>cụ khi thực hiện kỹ thuật.</a:t>
            </a:r>
            <a:endParaRPr lang="en-US" sz="8600" dirty="0" smtClean="0">
              <a:solidFill>
                <a:srgbClr val="0000FF"/>
              </a:solidFill>
              <a:latin typeface="Arial" pitchFamily="34" charset="0"/>
              <a:cs typeface="Arial" pitchFamily="34" charset="0"/>
            </a:endParaRPr>
          </a:p>
          <a:p>
            <a:pPr lvl="0">
              <a:lnSpc>
                <a:spcPct val="120000"/>
              </a:lnSpc>
            </a:pPr>
            <a:r>
              <a:rPr lang="en-US" sz="8600" dirty="0" err="1" smtClean="0">
                <a:solidFill>
                  <a:srgbClr val="0000FF"/>
                </a:solidFill>
                <a:latin typeface="Arial" pitchFamily="34" charset="0"/>
                <a:cs typeface="Arial" pitchFamily="34" charset="0"/>
              </a:rPr>
              <a:t>Kiểm</a:t>
            </a:r>
            <a:r>
              <a:rPr lang="en-US" sz="8600" dirty="0" smtClean="0">
                <a:solidFill>
                  <a:srgbClr val="0000FF"/>
                </a:solidFill>
                <a:latin typeface="Arial" pitchFamily="34" charset="0"/>
                <a:cs typeface="Arial" pitchFamily="34" charset="0"/>
              </a:rPr>
              <a:t> </a:t>
            </a:r>
            <a:r>
              <a:rPr lang="en-US" sz="8600" err="1" smtClean="0">
                <a:solidFill>
                  <a:srgbClr val="0000FF"/>
                </a:solidFill>
                <a:latin typeface="Arial" pitchFamily="34" charset="0"/>
                <a:cs typeface="Arial" pitchFamily="34" charset="0"/>
              </a:rPr>
              <a:t>tra</a:t>
            </a:r>
            <a:r>
              <a:rPr lang="en-US" sz="8600" smtClean="0">
                <a:solidFill>
                  <a:srgbClr val="0000FF"/>
                </a:solidFill>
                <a:latin typeface="Arial" pitchFamily="34" charset="0"/>
                <a:cs typeface="Arial" pitchFamily="34" charset="0"/>
              </a:rPr>
              <a:t> máy thử, que thử trước khi thực hiện kỹ thuật.</a:t>
            </a:r>
            <a:endParaRPr lang="en-US" sz="8600" dirty="0" smtClean="0">
              <a:solidFill>
                <a:srgbClr val="0000FF"/>
              </a:solidFill>
              <a:latin typeface="Arial" pitchFamily="34" charset="0"/>
              <a:cs typeface="Arial" pitchFamily="34" charset="0"/>
            </a:endParaRPr>
          </a:p>
          <a:p>
            <a:pPr lvl="0">
              <a:lnSpc>
                <a:spcPct val="120000"/>
              </a:lnSpc>
            </a:pPr>
            <a:r>
              <a:rPr lang="en-US" sz="8600" smtClean="0">
                <a:solidFill>
                  <a:srgbClr val="0000FF"/>
                </a:solidFill>
                <a:latin typeface="Arial" pitchFamily="34" charset="0"/>
                <a:cs typeface="Arial" pitchFamily="34" charset="0"/>
              </a:rPr>
              <a:t>Lấy đủ lượng máu.</a:t>
            </a:r>
          </a:p>
          <a:p>
            <a:pPr lvl="0">
              <a:lnSpc>
                <a:spcPct val="120000"/>
              </a:lnSpc>
            </a:pPr>
            <a:r>
              <a:rPr lang="en-US" sz="8600" smtClean="0">
                <a:solidFill>
                  <a:srgbClr val="0000FF"/>
                </a:solidFill>
                <a:latin typeface="Arial" pitchFamily="34" charset="0"/>
                <a:cs typeface="Arial" pitchFamily="34" charset="0"/>
              </a:rPr>
              <a:t>Đảm bảo nguyên tắc vô khuẩn.</a:t>
            </a:r>
            <a:endParaRPr lang="en-US" sz="8600" dirty="0" smtClean="0">
              <a:solidFill>
                <a:srgbClr val="0000FF"/>
              </a:solidFill>
              <a:latin typeface="Arial" pitchFamily="34" charset="0"/>
              <a:cs typeface="Arial" pitchFamily="34" charset="0"/>
            </a:endParaRPr>
          </a:p>
          <a:p>
            <a:pPr>
              <a:lnSpc>
                <a:spcPct val="150000"/>
              </a:lnSpc>
              <a:buNone/>
            </a:pPr>
            <a:endParaRPr lang="en-US" dirty="0" smtClean="0">
              <a:solidFill>
                <a:srgbClr val="0033CC"/>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pPr/>
              <a:t>22</a:t>
            </a:fld>
            <a:endParaRPr lang="en-US"/>
          </a:p>
        </p:txBody>
      </p:sp>
      <p:sp>
        <p:nvSpPr>
          <p:cNvPr id="5" name="Title 1"/>
          <p:cNvSpPr>
            <a:spLocks noGrp="1"/>
          </p:cNvSpPr>
          <p:nvPr>
            <p:ph type="title"/>
          </p:nvPr>
        </p:nvSpPr>
        <p:spPr>
          <a:xfrm>
            <a:off x="0" y="-19050"/>
            <a:ext cx="9144000" cy="857250"/>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dirty="0" smtClean="0">
                <a:solidFill>
                  <a:schemeClr val="bg1"/>
                </a:solidFill>
                <a:latin typeface="Arial" pitchFamily="34" charset="0"/>
                <a:ea typeface="Tahoma" pitchFamily="34" charset="0"/>
                <a:cs typeface="Arial" pitchFamily="34" charset="0"/>
              </a:rPr>
              <a:t>LƯU Ý</a:t>
            </a:r>
            <a:endParaRPr lang="en-US" sz="3600" b="1" dirty="0">
              <a:solidFill>
                <a:schemeClr val="bg1"/>
              </a:solidFill>
              <a:latin typeface="Arial" pitchFamily="34" charset="0"/>
              <a:ea typeface="Tahoma" pitchFamily="34" charset="0"/>
              <a:cs typeface="Arial" pitchFamily="34" charset="0"/>
            </a:endParaRPr>
          </a:p>
        </p:txBody>
      </p:sp>
      <p:pic>
        <p:nvPicPr>
          <p:cNvPr id="6" name="Picture 3" descr="D:\ảnh\LOGO bachmai.jpg"/>
          <p:cNvPicPr>
            <a:picLocks noChangeAspect="1" noChangeArrowheads="1"/>
          </p:cNvPicPr>
          <p:nvPr/>
        </p:nvPicPr>
        <p:blipFill>
          <a:blip r:embed="rId2" cstate="print"/>
          <a:srcRect/>
          <a:stretch>
            <a:fillRect/>
          </a:stretch>
        </p:blipFill>
        <p:spPr bwMode="auto">
          <a:xfrm>
            <a:off x="0" y="-19050"/>
            <a:ext cx="914400" cy="8889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286046" y="-19050"/>
            <a:ext cx="857954" cy="81076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YÊU CẦU THỰC TẬP</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800100"/>
            <a:ext cx="9144000" cy="4343400"/>
          </a:xfrm>
        </p:spPr>
        <p:txBody>
          <a:bodyPr>
            <a:normAutofit/>
          </a:bodyPr>
          <a:lstStyle/>
          <a:p>
            <a:pPr lvl="0" algn="l">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r>
              <a:rPr lang="en-US" sz="2600" b="1" dirty="0" smtClean="0">
                <a:solidFill>
                  <a:srgbClr val="000099"/>
                </a:solidFill>
                <a:latin typeface="Arial" pitchFamily="34" charset="0"/>
                <a:cs typeface="Arial" pitchFamily="34" charset="0"/>
              </a:rPr>
              <a:t>CHIA 3 NHÓM THỰC TẬP</a:t>
            </a:r>
          </a:p>
          <a:p>
            <a:pPr lvl="0">
              <a:lnSpc>
                <a:spcPct val="150000"/>
              </a:lnSpc>
              <a:spcBef>
                <a:spcPts val="0"/>
              </a:spcBef>
            </a:pPr>
            <a:r>
              <a:rPr lang="en-US" sz="2600" b="1" dirty="0" smtClean="0">
                <a:solidFill>
                  <a:srgbClr val="000099"/>
                </a:solidFill>
                <a:latin typeface="Arial" pitchFamily="34" charset="0"/>
                <a:cs typeface="Arial" pitchFamily="34" charset="0"/>
              </a:rPr>
              <a:t>TIẾN HÀNH KỸ THUẬT CÁC BƯỚC THEO BẢNG KIỂM </a:t>
            </a:r>
          </a:p>
          <a:p>
            <a:pPr lvl="0">
              <a:lnSpc>
                <a:spcPct val="150000"/>
              </a:lnSpc>
              <a:spcBef>
                <a:spcPts val="0"/>
              </a:spcBef>
            </a:pPr>
            <a:endParaRPr lang="en-US" sz="2600" dirty="0" smtClean="0">
              <a:solidFill>
                <a:srgbClr val="000099"/>
              </a:solidFill>
              <a:latin typeface="Arial" pitchFamily="34" charset="0"/>
              <a:cs typeface="Arial" pitchFamily="34" charset="0"/>
            </a:endParaRPr>
          </a:p>
          <a:p>
            <a:pPr lvl="0">
              <a:lnSpc>
                <a:spcPct val="150000"/>
              </a:lnSpc>
              <a:spcBef>
                <a:spcPts val="0"/>
              </a:spcBef>
            </a:pPr>
            <a:endParaRPr lang="vi-VN" sz="2600" b="1" dirty="0" smtClean="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23</a:t>
            </a:fld>
            <a:endParaRPr lang="en-US"/>
          </a:p>
        </p:txBody>
      </p:sp>
    </p:spTree>
    <p:extLst>
      <p:ext uri="{BB962C8B-B14F-4D97-AF65-F5344CB8AC3E}">
        <p14:creationId xmlns:p14="http://schemas.microsoft.com/office/powerpoint/2010/main" val="1631111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304800" y="628650"/>
            <a:ext cx="8458200" cy="4286250"/>
          </a:xfrm>
        </p:spPr>
        <p:txBody>
          <a:bodyPr>
            <a:normAutofit/>
          </a:bodyPr>
          <a:lstStyle/>
          <a:p>
            <a:endParaRPr lang="en-US" b="1" dirty="0" smtClean="0">
              <a:solidFill>
                <a:srgbClr val="0070C0"/>
              </a:solidFill>
              <a:latin typeface="Tahoma" pitchFamily="34" charset="0"/>
              <a:ea typeface="Tahoma" pitchFamily="34" charset="0"/>
              <a:cs typeface="Tahoma" pitchFamily="34" charset="0"/>
            </a:endParaRPr>
          </a:p>
          <a:p>
            <a:r>
              <a:rPr lang="en-US" sz="3600" b="1" dirty="0" smtClean="0">
                <a:solidFill>
                  <a:srgbClr val="0000FF"/>
                </a:solidFill>
                <a:latin typeface="Tahoma" pitchFamily="34" charset="0"/>
                <a:ea typeface="Tahoma" pitchFamily="34" charset="0"/>
                <a:cs typeface="Tahoma" pitchFamily="34" charset="0"/>
              </a:rPr>
              <a:t> </a:t>
            </a:r>
            <a:endParaRPr lang="en-US" b="1" dirty="0">
              <a:solidFill>
                <a:srgbClr val="FF0000"/>
              </a:solidFill>
              <a:latin typeface="Times New Roman" pitchFamily="18" charset="0"/>
              <a:ea typeface="Tahoma" pitchFamily="34" charset="0"/>
              <a:cs typeface="Times New Roman" pitchFamily="18"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pic>
        <p:nvPicPr>
          <p:cNvPr id="3" name="Picture 2"/>
          <p:cNvPicPr>
            <a:picLocks noChangeAspect="1" noChangeArrowheads="1"/>
          </p:cNvPicPr>
          <p:nvPr/>
        </p:nvPicPr>
        <p:blipFill>
          <a:blip r:embed="rId2"/>
          <a:srcRect/>
          <a:stretch>
            <a:fillRect/>
          </a:stretch>
        </p:blipFill>
        <p:spPr bwMode="auto">
          <a:xfrm>
            <a:off x="47172" y="800100"/>
            <a:ext cx="9067800"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p:cNvSpPr>
            <a:spLocks noGrp="1"/>
          </p:cNvSpPr>
          <p:nvPr>
            <p:ph type="sldNum" sz="quarter" idx="12"/>
          </p:nvPr>
        </p:nvSpPr>
        <p:spPr/>
        <p:txBody>
          <a:bodyPr/>
          <a:lstStyle/>
          <a:p>
            <a:fld id="{4EAF65A9-22AB-466A-842E-C5BF9E56D958}" type="slidenum">
              <a:rPr lang="en-US" smtClean="0"/>
              <a:pPr/>
              <a:t>24</a:t>
            </a:fld>
            <a:endParaRPr lang="en-US"/>
          </a:p>
        </p:txBody>
      </p:sp>
    </p:spTree>
    <p:extLst>
      <p:ext uri="{BB962C8B-B14F-4D97-AF65-F5344CB8AC3E}">
        <p14:creationId xmlns:p14="http://schemas.microsoft.com/office/powerpoint/2010/main" val="193072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TRƯỜNG CAO ĐẲNG Y TẾ BẠCH MAI</a:t>
            </a:r>
            <a:endParaRPr lang="en-US" sz="2800" b="1" dirty="0">
              <a:solidFill>
                <a:schemeClr val="bg1"/>
              </a:solidFill>
              <a:latin typeface="Arial" pitchFamily="34" charset="0"/>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
        <p:nvSpPr>
          <p:cNvPr id="8" name="Subtitle 2"/>
          <p:cNvSpPr txBox="1">
            <a:spLocks/>
          </p:cNvSpPr>
          <p:nvPr/>
        </p:nvSpPr>
        <p:spPr>
          <a:xfrm>
            <a:off x="381000" y="1200150"/>
            <a:ext cx="8382000" cy="3543300"/>
          </a:xfrm>
          <a:prstGeom prst="rect">
            <a:avLst/>
          </a:prstGeom>
        </p:spPr>
        <p:txBody>
          <a:bodyPr vert="horz" lIns="91440" tIns="45720" rIns="91440" bIns="45720" rtlCol="0">
            <a:noAutofit/>
          </a:bodyPr>
          <a:lstStyle/>
          <a:p>
            <a:pPr lvl="2" algn="just">
              <a:spcBef>
                <a:spcPct val="20000"/>
              </a:spcBef>
              <a:buFont typeface="Wingdings" pitchFamily="2" charset="2"/>
              <a:buChar char="ü"/>
            </a:pPr>
            <a:endParaRPr kumimoji="0" lang="en-US" sz="3200" i="0" u="none" strike="noStrike" kern="1200" cap="none" spc="0" normalizeH="0" baseline="0" noProof="0" dirty="0" smtClean="0">
              <a:ln>
                <a:noFill/>
              </a:ln>
              <a:effectLst/>
              <a:uLnTx/>
              <a:uFillTx/>
              <a:latin typeface="Times New Roman" pitchFamily="18" charset="0"/>
              <a:ea typeface="Tahoma" pitchFamily="34" charset="0"/>
              <a:cs typeface="Times New Roman" pitchFamily="18" charset="0"/>
            </a:endParaRPr>
          </a:p>
        </p:txBody>
      </p:sp>
      <p:sp>
        <p:nvSpPr>
          <p:cNvPr id="9" name="Subtitle 2"/>
          <p:cNvSpPr txBox="1">
            <a:spLocks/>
          </p:cNvSpPr>
          <p:nvPr/>
        </p:nvSpPr>
        <p:spPr>
          <a:xfrm>
            <a:off x="228600" y="1143000"/>
            <a:ext cx="8686800" cy="37719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0070C0"/>
              </a:solidFill>
              <a:effectLst/>
              <a:uLnTx/>
              <a:uFillTx/>
              <a:latin typeface="Times New Roman" pitchFamily="18" charset="0"/>
              <a:ea typeface="Tahoma" pitchFamily="34" charset="0"/>
              <a:cs typeface="Times New Roman" pitchFamily="18" charset="0"/>
            </a:endParaRPr>
          </a:p>
        </p:txBody>
      </p:sp>
      <p:sp>
        <p:nvSpPr>
          <p:cNvPr id="11" name="Subtitle 2"/>
          <p:cNvSpPr txBox="1">
            <a:spLocks/>
          </p:cNvSpPr>
          <p:nvPr/>
        </p:nvSpPr>
        <p:spPr>
          <a:xfrm>
            <a:off x="228600" y="1143000"/>
            <a:ext cx="8686800" cy="3829050"/>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endParaRPr lang="en-US" sz="3200" b="1" dirty="0" smtClean="0">
              <a:solidFill>
                <a:srgbClr val="0070C0"/>
              </a:solidFill>
              <a:latin typeface="Tahoma" pitchFamily="34" charset="0"/>
              <a:ea typeface="Tahoma" pitchFamily="34" charset="0"/>
              <a:cs typeface="Tahoma" pitchFamily="34" charset="0"/>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1" i="0" u="none" strike="noStrike" kern="1200" cap="none" spc="0" normalizeH="0" baseline="0" noProof="0" dirty="0">
              <a:ln>
                <a:noFill/>
              </a:ln>
              <a:solidFill>
                <a:srgbClr val="0070C0"/>
              </a:solidFill>
              <a:effectLst/>
              <a:uLnTx/>
              <a:uFillTx/>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76200" y="706261"/>
            <a:ext cx="8991600" cy="4286250"/>
          </a:xfrm>
        </p:spPr>
        <p:txBody>
          <a:bodyPr>
            <a:normAutofit fontScale="32500" lnSpcReduction="20000"/>
          </a:bodyPr>
          <a:lstStyle/>
          <a:p>
            <a:pPr>
              <a:lnSpc>
                <a:spcPct val="150000"/>
              </a:lnSpc>
              <a:spcBef>
                <a:spcPts val="0"/>
              </a:spcBef>
            </a:pPr>
            <a:endParaRPr lang="en-US" sz="6000" b="1" dirty="0" smtClean="0">
              <a:solidFill>
                <a:srgbClr val="000099"/>
              </a:solidFill>
              <a:latin typeface="Arial" pitchFamily="34" charset="0"/>
              <a:ea typeface="Tahoma" pitchFamily="34" charset="0"/>
              <a:cs typeface="Arial" pitchFamily="34" charset="0"/>
            </a:endParaRPr>
          </a:p>
          <a:p>
            <a:pPr>
              <a:lnSpc>
                <a:spcPct val="150000"/>
              </a:lnSpc>
              <a:spcBef>
                <a:spcPts val="0"/>
              </a:spcBef>
            </a:pPr>
            <a:endParaRPr lang="en-US" sz="6000" b="1" dirty="0">
              <a:solidFill>
                <a:srgbClr val="000099"/>
              </a:solidFill>
              <a:latin typeface="Arial" pitchFamily="34" charset="0"/>
              <a:ea typeface="Tahoma" pitchFamily="34" charset="0"/>
              <a:cs typeface="Arial" pitchFamily="34" charset="0"/>
            </a:endParaRPr>
          </a:p>
          <a:p>
            <a:pPr>
              <a:lnSpc>
                <a:spcPct val="150000"/>
              </a:lnSpc>
              <a:spcBef>
                <a:spcPts val="0"/>
              </a:spcBef>
            </a:pPr>
            <a:r>
              <a:rPr lang="en-US" sz="11100" b="1" smtClean="0">
                <a:solidFill>
                  <a:srgbClr val="0033CC"/>
                </a:solidFill>
                <a:latin typeface="Arial" pitchFamily="34" charset="0"/>
                <a:ea typeface="Tahoma" pitchFamily="34" charset="0"/>
                <a:cs typeface="Arial" pitchFamily="34" charset="0"/>
              </a:rPr>
              <a:t>KỸ THUẬT ĐO ĐƯỜNG MÁU </a:t>
            </a:r>
          </a:p>
          <a:p>
            <a:pPr>
              <a:lnSpc>
                <a:spcPct val="150000"/>
              </a:lnSpc>
              <a:spcBef>
                <a:spcPts val="0"/>
              </a:spcBef>
            </a:pPr>
            <a:r>
              <a:rPr lang="en-US" sz="11100" b="1" smtClean="0">
                <a:solidFill>
                  <a:srgbClr val="0033CC"/>
                </a:solidFill>
                <a:latin typeface="Arial" pitchFamily="34" charset="0"/>
                <a:ea typeface="Tahoma" pitchFamily="34" charset="0"/>
                <a:cs typeface="Arial" pitchFamily="34" charset="0"/>
              </a:rPr>
              <a:t>MAO MẠCH</a:t>
            </a:r>
            <a:endParaRPr lang="en-US" sz="11100" b="1" dirty="0" smtClean="0">
              <a:solidFill>
                <a:srgbClr val="0033CC"/>
              </a:solidFill>
              <a:latin typeface="Arial" pitchFamily="34" charset="0"/>
              <a:ea typeface="Tahoma" pitchFamily="34" charset="0"/>
              <a:cs typeface="Arial" pitchFamily="34" charset="0"/>
            </a:endParaRPr>
          </a:p>
          <a:p>
            <a:endParaRPr lang="en-US" b="1" dirty="0" smtClean="0">
              <a:solidFill>
                <a:srgbClr val="000099"/>
              </a:solidFill>
              <a:latin typeface="Arial" pitchFamily="34" charset="0"/>
              <a:ea typeface="Tahoma" pitchFamily="34" charset="0"/>
              <a:cs typeface="Arial" pitchFamily="34" charset="0"/>
            </a:endParaRPr>
          </a:p>
          <a:p>
            <a:endParaRPr lang="en-US" b="1" dirty="0" smtClean="0">
              <a:solidFill>
                <a:srgbClr val="000099"/>
              </a:solidFill>
              <a:latin typeface="Arial" pitchFamily="34" charset="0"/>
              <a:ea typeface="Tahoma" pitchFamily="34" charset="0"/>
              <a:cs typeface="Arial" pitchFamily="34" charset="0"/>
            </a:endParaRPr>
          </a:p>
          <a:p>
            <a:r>
              <a:rPr lang="en-US" b="1" dirty="0" smtClean="0">
                <a:solidFill>
                  <a:srgbClr val="000099"/>
                </a:solidFill>
                <a:latin typeface="Arial" pitchFamily="34" charset="0"/>
                <a:ea typeface="Tahoma" pitchFamily="34" charset="0"/>
                <a:cs typeface="Arial" pitchFamily="34" charset="0"/>
              </a:rPr>
              <a:t>                                          </a:t>
            </a:r>
          </a:p>
          <a:p>
            <a:r>
              <a:rPr lang="en-US" b="1" dirty="0">
                <a:solidFill>
                  <a:srgbClr val="000099"/>
                </a:solidFill>
                <a:latin typeface="Arial" pitchFamily="34" charset="0"/>
                <a:ea typeface="Tahoma" pitchFamily="34" charset="0"/>
                <a:cs typeface="Arial" pitchFamily="34" charset="0"/>
              </a:rPr>
              <a:t>	</a:t>
            </a:r>
            <a:r>
              <a:rPr lang="en-US" b="1" dirty="0" smtClean="0">
                <a:solidFill>
                  <a:srgbClr val="000099"/>
                </a:solidFill>
                <a:latin typeface="Arial" pitchFamily="34" charset="0"/>
                <a:ea typeface="Tahoma" pitchFamily="34" charset="0"/>
                <a:cs typeface="Arial" pitchFamily="34" charset="0"/>
              </a:rPr>
              <a:t>					      </a:t>
            </a:r>
          </a:p>
          <a:p>
            <a:endParaRPr lang="en-US" sz="3500" b="1" dirty="0" smtClean="0">
              <a:solidFill>
                <a:srgbClr val="000099"/>
              </a:solidFill>
              <a:latin typeface="Arial" pitchFamily="34" charset="0"/>
              <a:ea typeface="Tahoma" pitchFamily="34" charset="0"/>
              <a:cs typeface="Arial" pitchFamily="34" charset="0"/>
            </a:endParaRPr>
          </a:p>
          <a:p>
            <a:endParaRPr lang="en-US" sz="3500" b="1" dirty="0">
              <a:solidFill>
                <a:srgbClr val="000099"/>
              </a:solidFill>
              <a:latin typeface="Arial" pitchFamily="34" charset="0"/>
              <a:ea typeface="Tahoma" pitchFamily="34" charset="0"/>
              <a:cs typeface="Arial" pitchFamily="34" charset="0"/>
            </a:endParaRPr>
          </a:p>
          <a:p>
            <a:r>
              <a:rPr lang="en-US" sz="3500" b="1" dirty="0" smtClean="0">
                <a:solidFill>
                  <a:srgbClr val="000099"/>
                </a:solidFill>
                <a:latin typeface="Arial" pitchFamily="34" charset="0"/>
                <a:ea typeface="Tahoma" pitchFamily="34" charset="0"/>
                <a:cs typeface="Arial" pitchFamily="34" charset="0"/>
              </a:rPr>
              <a:t>			</a:t>
            </a:r>
          </a:p>
          <a:p>
            <a:r>
              <a:rPr lang="en-US" sz="3500" b="1" dirty="0" smtClean="0">
                <a:solidFill>
                  <a:srgbClr val="000099"/>
                </a:solidFill>
                <a:latin typeface="Arial" pitchFamily="34" charset="0"/>
                <a:ea typeface="Tahoma" pitchFamily="34" charset="0"/>
                <a:cs typeface="Arial" pitchFamily="34" charset="0"/>
              </a:rPr>
              <a:t>                                        		                            </a:t>
            </a:r>
          </a:p>
          <a:p>
            <a:r>
              <a:rPr lang="en-US" sz="3500" b="1" dirty="0" smtClean="0">
                <a:solidFill>
                  <a:srgbClr val="000099"/>
                </a:solidFill>
                <a:latin typeface="Arial" pitchFamily="34" charset="0"/>
                <a:ea typeface="Tahoma" pitchFamily="34" charset="0"/>
                <a:cs typeface="Arial" pitchFamily="34" charset="0"/>
              </a:rPr>
              <a:t>                                                                  		                                     </a:t>
            </a:r>
            <a:r>
              <a:rPr lang="en-US" sz="5000" b="1" dirty="0" err="1" smtClean="0">
                <a:solidFill>
                  <a:srgbClr val="000099"/>
                </a:solidFill>
                <a:latin typeface="Arial" pitchFamily="34" charset="0"/>
                <a:ea typeface="Tahoma" pitchFamily="34" charset="0"/>
                <a:cs typeface="Arial" pitchFamily="34" charset="0"/>
              </a:rPr>
              <a:t>Bộ</a:t>
            </a:r>
            <a:r>
              <a:rPr lang="en-US" sz="5000" b="1" dirty="0" smtClean="0">
                <a:solidFill>
                  <a:srgbClr val="000099"/>
                </a:solidFill>
                <a:latin typeface="Arial" pitchFamily="34" charset="0"/>
                <a:ea typeface="Tahoma" pitchFamily="34" charset="0"/>
                <a:cs typeface="Arial" pitchFamily="34" charset="0"/>
              </a:rPr>
              <a:t> </a:t>
            </a:r>
            <a:r>
              <a:rPr lang="en-US" sz="5000" b="1" dirty="0" err="1" smtClean="0">
                <a:solidFill>
                  <a:srgbClr val="000099"/>
                </a:solidFill>
                <a:latin typeface="Arial" pitchFamily="34" charset="0"/>
                <a:ea typeface="Tahoma" pitchFamily="34" charset="0"/>
                <a:cs typeface="Arial" pitchFamily="34" charset="0"/>
              </a:rPr>
              <a:t>môn</a:t>
            </a:r>
            <a:r>
              <a:rPr lang="en-US" sz="5000" b="1" dirty="0" smtClean="0">
                <a:solidFill>
                  <a:srgbClr val="000099"/>
                </a:solidFill>
                <a:latin typeface="Arial" pitchFamily="34" charset="0"/>
                <a:ea typeface="Tahoma" pitchFamily="34" charset="0"/>
                <a:cs typeface="Arial" pitchFamily="34" charset="0"/>
              </a:rPr>
              <a:t> </a:t>
            </a:r>
            <a:r>
              <a:rPr lang="en-US" sz="5000" b="1" dirty="0" err="1" smtClean="0">
                <a:solidFill>
                  <a:srgbClr val="000099"/>
                </a:solidFill>
                <a:latin typeface="Arial" pitchFamily="34" charset="0"/>
                <a:ea typeface="Tahoma" pitchFamily="34" charset="0"/>
                <a:cs typeface="Arial" pitchFamily="34" charset="0"/>
              </a:rPr>
              <a:t>Điều</a:t>
            </a:r>
            <a:r>
              <a:rPr lang="en-US" sz="5000" b="1" dirty="0" smtClean="0">
                <a:solidFill>
                  <a:srgbClr val="000099"/>
                </a:solidFill>
                <a:latin typeface="Arial" pitchFamily="34" charset="0"/>
                <a:ea typeface="Tahoma" pitchFamily="34" charset="0"/>
                <a:cs typeface="Arial" pitchFamily="34" charset="0"/>
              </a:rPr>
              <a:t> </a:t>
            </a:r>
            <a:r>
              <a:rPr lang="en-US" sz="5000" b="1" dirty="0" err="1" smtClean="0">
                <a:solidFill>
                  <a:srgbClr val="000099"/>
                </a:solidFill>
                <a:latin typeface="Arial" pitchFamily="34" charset="0"/>
                <a:ea typeface="Tahoma" pitchFamily="34" charset="0"/>
                <a:cs typeface="Arial" pitchFamily="34" charset="0"/>
              </a:rPr>
              <a:t>dưỡng</a:t>
            </a:r>
            <a:endParaRPr lang="en-US" sz="5000" b="1" dirty="0">
              <a:solidFill>
                <a:srgbClr val="000099"/>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MỤC</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TIÊU</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BÀI</a:t>
            </a:r>
            <a:r>
              <a:rPr lang="en-US" sz="2800" b="1" dirty="0" smtClean="0">
                <a:solidFill>
                  <a:schemeClr val="bg1"/>
                </a:solidFill>
                <a:latin typeface="Arial" pitchFamily="34" charset="0"/>
                <a:ea typeface="Tahoma" pitchFamily="34" charset="0"/>
                <a:cs typeface="Arial" pitchFamily="34" charset="0"/>
              </a:rPr>
              <a:t> </a:t>
            </a:r>
            <a:r>
              <a:rPr lang="en-US" sz="2800" b="1" dirty="0" err="1" smtClean="0">
                <a:solidFill>
                  <a:schemeClr val="bg1"/>
                </a:solidFill>
                <a:latin typeface="Arial" pitchFamily="34" charset="0"/>
                <a:ea typeface="Tahoma" pitchFamily="34" charset="0"/>
                <a:cs typeface="Arial" pitchFamily="34" charset="0"/>
              </a:rPr>
              <a:t>HỌC</a:t>
            </a:r>
            <a:endParaRPr lang="en-US" sz="2800" b="1" dirty="0">
              <a:solidFill>
                <a:schemeClr val="bg1"/>
              </a:solidFill>
              <a:latin typeface="Arial" pitchFamily="34" charset="0"/>
              <a:ea typeface="Tahoma"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742949"/>
            <a:ext cx="9144000" cy="4419601"/>
          </a:xfrm>
        </p:spPr>
        <p:txBody>
          <a:bodyPr>
            <a:noAutofit/>
          </a:bodyPr>
          <a:lstStyle/>
          <a:p>
            <a:pPr marL="342900" lvl="0" indent="-342900" algn="just">
              <a:spcAft>
                <a:spcPts val="0"/>
              </a:spcAft>
              <a:buFont typeface="+mj-lt"/>
              <a:buAutoNum type="arabicPeriod"/>
              <a:tabLst>
                <a:tab pos="228600" algn="l"/>
              </a:tabLst>
            </a:pPr>
            <a:r>
              <a:rPr lang="en-US" sz="2000">
                <a:solidFill>
                  <a:srgbClr val="0000FF"/>
                </a:solidFill>
                <a:latin typeface="Arial" pitchFamily="34" charset="0"/>
                <a:cs typeface="Arial" pitchFamily="34" charset="0"/>
              </a:rPr>
              <a:t>Trình bày được chỉ định, chống chỉ định, nguyên tắc của đo đường máu mao </a:t>
            </a:r>
            <a:r>
              <a:rPr lang="en-US" sz="2000" smtClean="0">
                <a:solidFill>
                  <a:srgbClr val="0000FF"/>
                </a:solidFill>
                <a:latin typeface="Arial" pitchFamily="34" charset="0"/>
                <a:cs typeface="Arial" pitchFamily="34" charset="0"/>
              </a:rPr>
              <a:t>mạch.</a:t>
            </a:r>
            <a:endParaRPr lang="en-US" sz="2000">
              <a:solidFill>
                <a:srgbClr val="0000FF"/>
              </a:solidFill>
              <a:latin typeface="Arial" pitchFamily="34" charset="0"/>
              <a:ea typeface="Calibri"/>
              <a:cs typeface="Arial" pitchFamily="34" charset="0"/>
            </a:endParaRPr>
          </a:p>
          <a:p>
            <a:pPr marL="342900" lvl="0" indent="-342900" algn="just">
              <a:spcAft>
                <a:spcPts val="0"/>
              </a:spcAft>
              <a:buFont typeface="+mj-lt"/>
              <a:buAutoNum type="arabicPeriod"/>
              <a:tabLst>
                <a:tab pos="228600" algn="l"/>
              </a:tabLst>
            </a:pPr>
            <a:r>
              <a:rPr lang="vi-VN" sz="2000">
                <a:solidFill>
                  <a:srgbClr val="0000FF"/>
                </a:solidFill>
                <a:latin typeface="Arial" pitchFamily="34" charset="0"/>
                <a:cs typeface="Arial" pitchFamily="34" charset="0"/>
              </a:rPr>
              <a:t>Giải thích được các chỉ số bình thường, bất thường để đánh giá tình trạng NB trong tình huống </a:t>
            </a:r>
            <a:r>
              <a:rPr lang="en-US" sz="2000">
                <a:solidFill>
                  <a:srgbClr val="0000FF"/>
                </a:solidFill>
                <a:latin typeface="Arial" pitchFamily="34" charset="0"/>
                <a:cs typeface="Arial" pitchFamily="34" charset="0"/>
              </a:rPr>
              <a:t>lâm sàng</a:t>
            </a:r>
            <a:r>
              <a:rPr lang="en-US" sz="2000" smtClean="0">
                <a:solidFill>
                  <a:srgbClr val="0000FF"/>
                </a:solidFill>
                <a:latin typeface="Arial" pitchFamily="34" charset="0"/>
                <a:cs typeface="Arial" pitchFamily="34" charset="0"/>
              </a:rPr>
              <a:t>.</a:t>
            </a:r>
          </a:p>
          <a:p>
            <a:pPr marL="342900" lvl="0" indent="-342900" algn="just">
              <a:spcAft>
                <a:spcPts val="0"/>
              </a:spcAft>
              <a:buFont typeface="+mj-lt"/>
              <a:buAutoNum type="arabicPeriod"/>
              <a:tabLst>
                <a:tab pos="228600" algn="l"/>
              </a:tabLst>
            </a:pPr>
            <a:r>
              <a:rPr lang="en-US" sz="2000" smtClean="0">
                <a:solidFill>
                  <a:srgbClr val="0000FF"/>
                </a:solidFill>
                <a:latin typeface="Arial" pitchFamily="34" charset="0"/>
                <a:cs typeface="Arial" pitchFamily="34" charset="0"/>
              </a:rPr>
              <a:t>Theo </a:t>
            </a:r>
            <a:r>
              <a:rPr lang="en-US" sz="2000">
                <a:solidFill>
                  <a:srgbClr val="0000FF"/>
                </a:solidFill>
                <a:latin typeface="Arial" pitchFamily="34" charset="0"/>
                <a:cs typeface="Arial" pitchFamily="34" charset="0"/>
              </a:rPr>
              <a:t>dõi, phát hiện, dự phòng và xử trí các tai biến có thể xảy ra trong và sau khi thực hiện KT trong các tình huống dạy học cụ thể. </a:t>
            </a:r>
            <a:endParaRPr lang="en-US" sz="2000">
              <a:solidFill>
                <a:srgbClr val="0000FF"/>
              </a:solidFill>
              <a:latin typeface="Arial" pitchFamily="34" charset="0"/>
              <a:ea typeface="Calibri"/>
              <a:cs typeface="Arial" pitchFamily="34" charset="0"/>
            </a:endParaRPr>
          </a:p>
          <a:p>
            <a:pPr marL="342900" lvl="0" indent="-342900" algn="just">
              <a:spcAft>
                <a:spcPts val="0"/>
              </a:spcAft>
              <a:buFont typeface="+mj-lt"/>
              <a:buAutoNum type="arabicPeriod"/>
              <a:tabLst>
                <a:tab pos="228600" algn="l"/>
              </a:tabLst>
            </a:pPr>
            <a:r>
              <a:rPr lang="en-US" sz="2000">
                <a:solidFill>
                  <a:srgbClr val="0000FF"/>
                </a:solidFill>
                <a:latin typeface="Arial" pitchFamily="34" charset="0"/>
                <a:cs typeface="Arial" pitchFamily="34" charset="0"/>
              </a:rPr>
              <a:t>Chuẩn bị được </a:t>
            </a:r>
            <a:r>
              <a:rPr lang="en-US" sz="2000" smtClean="0">
                <a:solidFill>
                  <a:srgbClr val="0000FF"/>
                </a:solidFill>
                <a:latin typeface="Arial" pitchFamily="34" charset="0"/>
                <a:cs typeface="Arial" pitchFamily="34" charset="0"/>
              </a:rPr>
              <a:t>NB, </a:t>
            </a:r>
            <a:r>
              <a:rPr lang="en-US" sz="2000">
                <a:solidFill>
                  <a:srgbClr val="0000FF"/>
                </a:solidFill>
                <a:latin typeface="Arial" pitchFamily="34" charset="0"/>
                <a:cs typeface="Arial" pitchFamily="34" charset="0"/>
              </a:rPr>
              <a:t>điều dưỡng và dụng cụ đầy đủ, chu đáo để t</a:t>
            </a:r>
            <a:r>
              <a:rPr lang="vi-VN" sz="2000">
                <a:solidFill>
                  <a:srgbClr val="0000FF"/>
                </a:solidFill>
                <a:latin typeface="Arial" pitchFamily="34" charset="0"/>
                <a:cs typeface="Arial" pitchFamily="34" charset="0"/>
              </a:rPr>
              <a:t>iến hành </a:t>
            </a:r>
            <a:r>
              <a:rPr lang="en-US" sz="2000">
                <a:solidFill>
                  <a:srgbClr val="0000FF"/>
                </a:solidFill>
                <a:latin typeface="Arial" pitchFamily="34" charset="0"/>
                <a:cs typeface="Arial" pitchFamily="34" charset="0"/>
              </a:rPr>
              <a:t>kỹ thuật</a:t>
            </a:r>
            <a:r>
              <a:rPr lang="vi-VN" sz="2000">
                <a:solidFill>
                  <a:srgbClr val="0000FF"/>
                </a:solidFill>
                <a:latin typeface="Arial" pitchFamily="34" charset="0"/>
                <a:cs typeface="Arial" pitchFamily="34" charset="0"/>
              </a:rPr>
              <a:t> đo</a:t>
            </a:r>
            <a:r>
              <a:rPr lang="en-US" sz="2000">
                <a:solidFill>
                  <a:srgbClr val="0000FF"/>
                </a:solidFill>
                <a:latin typeface="Arial" pitchFamily="34" charset="0"/>
                <a:cs typeface="Arial" pitchFamily="34" charset="0"/>
              </a:rPr>
              <a:t> đường máu mao mạch</a:t>
            </a:r>
            <a:r>
              <a:rPr lang="vi-VN" sz="2000">
                <a:solidFill>
                  <a:srgbClr val="0000FF"/>
                </a:solidFill>
                <a:latin typeface="Arial" pitchFamily="34" charset="0"/>
                <a:cs typeface="Arial" pitchFamily="34" charset="0"/>
              </a:rPr>
              <a:t> đúng quy trình trong tình huống </a:t>
            </a:r>
            <a:r>
              <a:rPr lang="en-US" sz="2000">
                <a:solidFill>
                  <a:srgbClr val="0000FF"/>
                </a:solidFill>
                <a:latin typeface="Arial" pitchFamily="34" charset="0"/>
                <a:cs typeface="Arial" pitchFamily="34" charset="0"/>
              </a:rPr>
              <a:t>dạy học cụ thể. </a:t>
            </a:r>
            <a:endParaRPr lang="en-US" sz="2000">
              <a:solidFill>
                <a:srgbClr val="0000FF"/>
              </a:solidFill>
              <a:latin typeface="Arial" pitchFamily="34" charset="0"/>
              <a:ea typeface="Calibri"/>
              <a:cs typeface="Arial" pitchFamily="34" charset="0"/>
            </a:endParaRPr>
          </a:p>
          <a:p>
            <a:pPr marL="342900" lvl="0" indent="-342900" algn="just">
              <a:spcAft>
                <a:spcPts val="0"/>
              </a:spcAft>
              <a:buFont typeface="+mj-lt"/>
              <a:buAutoNum type="arabicPeriod"/>
              <a:tabLst>
                <a:tab pos="228600" algn="l"/>
              </a:tabLst>
            </a:pPr>
            <a:r>
              <a:rPr lang="vi-VN" sz="2000">
                <a:solidFill>
                  <a:srgbClr val="0000FF"/>
                </a:solidFill>
                <a:latin typeface="Arial" pitchFamily="34" charset="0"/>
                <a:cs typeface="Arial" pitchFamily="34" charset="0"/>
              </a:rPr>
              <a:t>Thể hiện được thái độ ân cần, tôn trọng trong giao tiếp và thiết lập được môi trường CSNB an toàn trong các tình huống dạy học cụ </a:t>
            </a:r>
            <a:r>
              <a:rPr lang="vi-VN" sz="2000" smtClean="0">
                <a:solidFill>
                  <a:srgbClr val="0000FF"/>
                </a:solidFill>
                <a:latin typeface="Arial" pitchFamily="34" charset="0"/>
                <a:cs typeface="Arial" pitchFamily="34" charset="0"/>
              </a:rPr>
              <a:t>thể. </a:t>
            </a:r>
            <a:endParaRPr lang="en-US" sz="2000">
              <a:solidFill>
                <a:srgbClr val="0000FF"/>
              </a:solidFill>
              <a:latin typeface="Arial" pitchFamily="34" charset="0"/>
              <a:ea typeface="Calibri"/>
              <a:cs typeface="Arial" pitchFamily="34" charset="0"/>
            </a:endParaRPr>
          </a:p>
          <a:p>
            <a:pPr marL="342900" lvl="0" indent="-342900" algn="just">
              <a:spcAft>
                <a:spcPts val="0"/>
              </a:spcAft>
              <a:buFont typeface="+mj-lt"/>
              <a:buAutoNum type="arabicPeriod"/>
              <a:tabLst>
                <a:tab pos="228600" algn="l"/>
              </a:tabLst>
            </a:pPr>
            <a:r>
              <a:rPr lang="vi-VN" sz="2000">
                <a:solidFill>
                  <a:srgbClr val="0000FF"/>
                </a:solidFill>
                <a:latin typeface="Arial" pitchFamily="34" charset="0"/>
                <a:cs typeface="Arial" pitchFamily="34" charset="0"/>
              </a:rPr>
              <a:t>Rèn luyện được tác phong nhanh nhẹn</a:t>
            </a:r>
            <a:r>
              <a:rPr lang="en-US" sz="2000">
                <a:solidFill>
                  <a:srgbClr val="0000FF"/>
                </a:solidFill>
                <a:latin typeface="Arial" pitchFamily="34" charset="0"/>
                <a:cs typeface="Arial" pitchFamily="34" charset="0"/>
              </a:rPr>
              <a:t> trong</a:t>
            </a:r>
            <a:r>
              <a:rPr lang="vi-VN" sz="2000">
                <a:solidFill>
                  <a:srgbClr val="0000FF"/>
                </a:solidFill>
                <a:latin typeface="Arial" pitchFamily="34" charset="0"/>
                <a:cs typeface="Arial" pitchFamily="34" charset="0"/>
              </a:rPr>
              <a:t> kỹ năng làm việc độc lập</a:t>
            </a:r>
            <a:r>
              <a:rPr lang="en-US" sz="2000">
                <a:solidFill>
                  <a:srgbClr val="0000FF"/>
                </a:solidFill>
                <a:latin typeface="Arial" pitchFamily="34" charset="0"/>
                <a:cs typeface="Arial" pitchFamily="34" charset="0"/>
              </a:rPr>
              <a:t> và</a:t>
            </a:r>
            <a:r>
              <a:rPr lang="vi-VN" sz="2000">
                <a:solidFill>
                  <a:srgbClr val="0000FF"/>
                </a:solidFill>
                <a:latin typeface="Arial" pitchFamily="34" charset="0"/>
                <a:cs typeface="Arial" pitchFamily="34" charset="0"/>
              </a:rPr>
              <a:t> làm việc nhóm</a:t>
            </a:r>
            <a:r>
              <a:rPr lang="en-US" sz="2000">
                <a:solidFill>
                  <a:srgbClr val="0000FF"/>
                </a:solidFill>
                <a:latin typeface="Arial" pitchFamily="34" charset="0"/>
                <a:cs typeface="Arial" pitchFamily="34" charset="0"/>
              </a:rPr>
              <a:t>, tự tin khi thực hiện kỹ </a:t>
            </a:r>
            <a:r>
              <a:rPr lang="en-US" sz="2000" smtClean="0">
                <a:solidFill>
                  <a:srgbClr val="0000FF"/>
                </a:solidFill>
                <a:latin typeface="Arial" pitchFamily="34" charset="0"/>
                <a:cs typeface="Arial" pitchFamily="34" charset="0"/>
              </a:rPr>
              <a:t>thuật</a:t>
            </a:r>
            <a:r>
              <a:rPr lang="en-US" sz="2000">
                <a:solidFill>
                  <a:srgbClr val="0000FF"/>
                </a:solidFill>
                <a:latin typeface="Arial" pitchFamily="34" charset="0"/>
                <a:cs typeface="Arial" pitchFamily="34" charset="0"/>
              </a:rPr>
              <a:t>.</a:t>
            </a:r>
            <a:endParaRPr lang="en-US" sz="2000">
              <a:solidFill>
                <a:srgbClr val="0000FF"/>
              </a:solidFill>
              <a:latin typeface="Arial" pitchFamily="34" charset="0"/>
              <a:ea typeface="Calibri"/>
              <a:cs typeface="Arial" pitchFamily="34" charset="0"/>
            </a:endParaRPr>
          </a:p>
          <a:p>
            <a:pPr lvl="0" algn="l">
              <a:lnSpc>
                <a:spcPct val="114000"/>
              </a:lnSpc>
              <a:spcBef>
                <a:spcPts val="0"/>
              </a:spcBef>
              <a:spcAft>
                <a:spcPts val="0"/>
              </a:spcAft>
              <a:tabLst>
                <a:tab pos="228600" algn="l"/>
              </a:tabLst>
            </a:pPr>
            <a:endParaRPr lang="en-US" sz="2000" dirty="0">
              <a:solidFill>
                <a:srgbClr val="000099"/>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EAF65A9-22AB-466A-842E-C5BF9E56D958}" type="slidenum">
              <a:rPr lang="en-US" smtClean="0"/>
              <a:pPr/>
              <a:t>4</a:t>
            </a:fld>
            <a:endParaRPr lang="en-US" dirty="0"/>
          </a:p>
        </p:txBody>
      </p:sp>
    </p:spTree>
    <p:extLst>
      <p:ext uri="{BB962C8B-B14F-4D97-AF65-F5344CB8AC3E}">
        <p14:creationId xmlns:p14="http://schemas.microsoft.com/office/powerpoint/2010/main" val="4090753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dirty="0" smtClean="0">
                <a:solidFill>
                  <a:schemeClr val="bg1"/>
                </a:solidFill>
                <a:latin typeface="Tahoma" pitchFamily="34" charset="0"/>
                <a:ea typeface="Tahoma" pitchFamily="34" charset="0"/>
                <a:cs typeface="Tahoma" pitchFamily="34" charset="0"/>
              </a:rPr>
              <a:t> NỘI DUNG BUỔI HỌC</a:t>
            </a:r>
            <a:endParaRPr lang="en-US" sz="2800" b="1" dirty="0">
              <a:solidFill>
                <a:schemeClr val="bg1"/>
              </a:solidFill>
              <a:latin typeface="Tahoma" pitchFamily="34" charset="0"/>
              <a:ea typeface="Tahoma" pitchFamily="34" charset="0"/>
              <a:cs typeface="Tahoma" pitchFamily="34" charset="0"/>
            </a:endParaRPr>
          </a:p>
        </p:txBody>
      </p:sp>
      <p:sp>
        <p:nvSpPr>
          <p:cNvPr id="6" name="Subtitle 2"/>
          <p:cNvSpPr>
            <a:spLocks noGrp="1"/>
          </p:cNvSpPr>
          <p:nvPr>
            <p:ph type="subTitle" idx="1"/>
          </p:nvPr>
        </p:nvSpPr>
        <p:spPr>
          <a:xfrm>
            <a:off x="0" y="685799"/>
            <a:ext cx="9144000" cy="4610101"/>
          </a:xfrm>
        </p:spPr>
        <p:txBody>
          <a:bodyPr>
            <a:noAutofit/>
          </a:bodyPr>
          <a:lstStyle/>
          <a:p>
            <a:pPr marL="342900" lvl="0" indent="-342900" algn="just">
              <a:lnSpc>
                <a:spcPct val="120000"/>
              </a:lnSpc>
              <a:spcBef>
                <a:spcPts val="0"/>
              </a:spcBef>
              <a:spcAft>
                <a:spcPts val="0"/>
              </a:spcAft>
              <a:buFont typeface="Wingdings" panose="05000000000000000000" pitchFamily="2" charset="2"/>
              <a:buChar char="v"/>
              <a:tabLst>
                <a:tab pos="228600" algn="l"/>
              </a:tabLst>
            </a:pPr>
            <a:r>
              <a:rPr lang="vi-VN" sz="2000" kern="1800" dirty="0" smtClean="0">
                <a:solidFill>
                  <a:srgbClr val="0000FF"/>
                </a:solidFill>
                <a:latin typeface="Arial" panose="020B0604020202020204" pitchFamily="34" charset="0"/>
                <a:ea typeface="Times New Roman"/>
                <a:cs typeface="Arial" panose="020B0604020202020204" pitchFamily="34" charset="0"/>
              </a:rPr>
              <a:t>Đường </a:t>
            </a:r>
            <a:r>
              <a:rPr lang="vi-VN" sz="2000" kern="1800" dirty="0">
                <a:solidFill>
                  <a:srgbClr val="0000FF"/>
                </a:solidFill>
                <a:latin typeface="Arial" panose="020B0604020202020204" pitchFamily="34" charset="0"/>
                <a:ea typeface="Times New Roman"/>
                <a:cs typeface="Arial" panose="020B0604020202020204" pitchFamily="34" charset="0"/>
              </a:rPr>
              <a:t>huyết hay mức nồng độ đường máu </a:t>
            </a:r>
            <a:r>
              <a:rPr lang="vi-VN" sz="2000" kern="1800" dirty="0" smtClean="0">
                <a:solidFill>
                  <a:srgbClr val="0000FF"/>
                </a:solidFill>
                <a:latin typeface="Arial" panose="020B0604020202020204" pitchFamily="34" charset="0"/>
                <a:ea typeface="Times New Roman"/>
                <a:cs typeface="Arial" panose="020B0604020202020204" pitchFamily="34" charset="0"/>
              </a:rPr>
              <a:t>là </a:t>
            </a:r>
            <a:r>
              <a:rPr lang="vi-VN" sz="2000" kern="1800" dirty="0">
                <a:solidFill>
                  <a:srgbClr val="0000FF"/>
                </a:solidFill>
                <a:latin typeface="Arial" panose="020B0604020202020204" pitchFamily="34" charset="0"/>
                <a:ea typeface="Times New Roman"/>
                <a:cs typeface="Arial" panose="020B0604020202020204" pitchFamily="34" charset="0"/>
              </a:rPr>
              <a:t>lượng glucose (đường) hiện diện trong máu của một </a:t>
            </a:r>
            <a:r>
              <a:rPr lang="vi-VN" sz="2000" kern="1800" dirty="0" smtClean="0">
                <a:solidFill>
                  <a:srgbClr val="0000FF"/>
                </a:solidFill>
                <a:latin typeface="Arial" panose="020B0604020202020204" pitchFamily="34" charset="0"/>
                <a:ea typeface="Times New Roman"/>
                <a:cs typeface="Arial" panose="020B0604020202020204" pitchFamily="34" charset="0"/>
              </a:rPr>
              <a:t>người. </a:t>
            </a:r>
            <a:r>
              <a:rPr lang="vi-VN" sz="2000" kern="1800" dirty="0">
                <a:solidFill>
                  <a:srgbClr val="0000FF"/>
                </a:solidFill>
                <a:latin typeface="Arial" panose="020B0604020202020204" pitchFamily="34" charset="0"/>
                <a:ea typeface="Times New Roman"/>
                <a:cs typeface="Arial" panose="020B0604020202020204" pitchFamily="34" charset="0"/>
              </a:rPr>
              <a:t>Cơ thể quy định lượng đường trong máu như là một phần của chuyển hóa cân bằng nội môi</a:t>
            </a:r>
            <a:r>
              <a:rPr lang="vi-VN" sz="2000" kern="1800" dirty="0" smtClean="0">
                <a:solidFill>
                  <a:srgbClr val="0000FF"/>
                </a:solidFill>
                <a:latin typeface="Arial" panose="020B0604020202020204" pitchFamily="34" charset="0"/>
                <a:ea typeface="Times New Roman"/>
                <a:cs typeface="Arial" panose="020B0604020202020204" pitchFamily="34" charset="0"/>
              </a:rPr>
              <a:t>.</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Đường</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máu</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của</a:t>
            </a:r>
            <a:r>
              <a:rPr lang="en-US" sz="2000" kern="1800" dirty="0" smtClean="0">
                <a:solidFill>
                  <a:srgbClr val="0000FF"/>
                </a:solidFill>
                <a:latin typeface="Arial" panose="020B0604020202020204" pitchFamily="34" charset="0"/>
                <a:ea typeface="Times New Roman"/>
                <a:cs typeface="Arial" panose="020B0604020202020204" pitchFamily="34" charset="0"/>
              </a:rPr>
              <a:t> con </a:t>
            </a:r>
            <a:r>
              <a:rPr lang="en-US" sz="2000" kern="1800" dirty="0" err="1" smtClean="0">
                <a:solidFill>
                  <a:srgbClr val="0000FF"/>
                </a:solidFill>
                <a:latin typeface="Arial" panose="020B0604020202020204" pitchFamily="34" charset="0"/>
                <a:ea typeface="Times New Roman"/>
                <a:cs typeface="Arial" panose="020B0604020202020204" pitchFamily="34" charset="0"/>
              </a:rPr>
              <a:t>người</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được</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giới</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hạn</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bởi</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một</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chỉ</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số</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nhất</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smtClean="0">
                <a:solidFill>
                  <a:srgbClr val="0000FF"/>
                </a:solidFill>
                <a:latin typeface="Arial" panose="020B0604020202020204" pitchFamily="34" charset="0"/>
                <a:ea typeface="Times New Roman"/>
                <a:cs typeface="Arial" panose="020B0604020202020204" pitchFamily="34" charset="0"/>
              </a:rPr>
              <a:t>định</a:t>
            </a:r>
            <a:endParaRPr lang="en-US" sz="2000" kern="1800" dirty="0" smtClean="0">
              <a:solidFill>
                <a:srgbClr val="0000FF"/>
              </a:solidFill>
              <a:latin typeface="Arial" panose="020B0604020202020204" pitchFamily="34" charset="0"/>
              <a:ea typeface="Times New Roman"/>
              <a:cs typeface="Arial" panose="020B0604020202020204" pitchFamily="34" charset="0"/>
            </a:endParaRPr>
          </a:p>
          <a:p>
            <a:pPr marL="342900" lvl="0" indent="-342900" algn="just">
              <a:lnSpc>
                <a:spcPct val="120000"/>
              </a:lnSpc>
              <a:spcBef>
                <a:spcPts val="0"/>
              </a:spcBef>
              <a:spcAft>
                <a:spcPts val="0"/>
              </a:spcAft>
              <a:buFont typeface="Wingdings" panose="05000000000000000000" pitchFamily="2" charset="2"/>
              <a:buChar char="v"/>
              <a:tabLst>
                <a:tab pos="228600" algn="l"/>
              </a:tabLst>
            </a:pPr>
            <a:r>
              <a:rPr lang="en-US" sz="2000" dirty="0" smtClean="0">
                <a:solidFill>
                  <a:srgbClr val="0000FF"/>
                </a:solidFill>
                <a:latin typeface="Arial" panose="020B0604020202020204" pitchFamily="34" charset="0"/>
                <a:cs typeface="Arial" panose="020B0604020202020204" pitchFamily="34" charset="0"/>
              </a:rPr>
              <a:t>L</a:t>
            </a:r>
            <a:r>
              <a:rPr lang="vi-VN" sz="2000" dirty="0" smtClean="0">
                <a:solidFill>
                  <a:srgbClr val="0000FF"/>
                </a:solidFill>
                <a:latin typeface="Arial" panose="020B0604020202020204" pitchFamily="34" charset="0"/>
                <a:cs typeface="Arial" panose="020B0604020202020204" pitchFamily="34" charset="0"/>
              </a:rPr>
              <a:t>ượng </a:t>
            </a:r>
            <a:r>
              <a:rPr lang="vi-VN" sz="2000" dirty="0">
                <a:solidFill>
                  <a:srgbClr val="0000FF"/>
                </a:solidFill>
                <a:latin typeface="Arial" panose="020B0604020202020204" pitchFamily="34" charset="0"/>
                <a:cs typeface="Arial" panose="020B0604020202020204" pitchFamily="34" charset="0"/>
              </a:rPr>
              <a:t>đường trong máu vượt ra khỏi phạm vi bình thường có thể là dấu hiệu của một bệnh. Khi mức chỉ số đường huyết cao liên tục được gọi là </a:t>
            </a:r>
            <a:r>
              <a:rPr lang="vi-VN" sz="2000" dirty="0">
                <a:solidFill>
                  <a:srgbClr val="0000FF"/>
                </a:solidFill>
                <a:latin typeface="Arial" panose="020B0604020202020204" pitchFamily="34" charset="0"/>
                <a:cs typeface="Arial" panose="020B0604020202020204" pitchFamily="34" charset="0"/>
                <a:hlinkClick r:id="rId3" tooltip="Tăng đường huyết (trang chưa được viết)"/>
              </a:rPr>
              <a:t>tăng đường huyết</a:t>
            </a:r>
            <a:r>
              <a:rPr lang="vi-VN" sz="2000" dirty="0">
                <a:solidFill>
                  <a:srgbClr val="0000FF"/>
                </a:solidFill>
                <a:latin typeface="Arial" panose="020B0604020202020204" pitchFamily="34" charset="0"/>
                <a:cs typeface="Arial" panose="020B0604020202020204" pitchFamily="34" charset="0"/>
              </a:rPr>
              <a:t>; ở mức thấp được gọi là </a:t>
            </a:r>
            <a:r>
              <a:rPr lang="vi-VN" sz="2000" dirty="0">
                <a:solidFill>
                  <a:srgbClr val="0000FF"/>
                </a:solidFill>
                <a:latin typeface="Arial" panose="020B0604020202020204" pitchFamily="34" charset="0"/>
                <a:cs typeface="Arial" panose="020B0604020202020204" pitchFamily="34" charset="0"/>
                <a:hlinkClick r:id="rId4" tooltip="Hạ đường huyết"/>
              </a:rPr>
              <a:t>hạ đường huyết</a:t>
            </a:r>
            <a:r>
              <a:rPr lang="vi-VN" sz="2000" dirty="0">
                <a:solidFill>
                  <a:srgbClr val="0000FF"/>
                </a:solidFill>
                <a:latin typeface="Arial" panose="020B0604020202020204" pitchFamily="34" charset="0"/>
                <a:cs typeface="Arial" panose="020B0604020202020204" pitchFamily="34" charset="0"/>
              </a:rPr>
              <a:t>.</a:t>
            </a:r>
            <a:r>
              <a:rPr lang="vi-VN" sz="2000" dirty="0">
                <a:solidFill>
                  <a:srgbClr val="FF0000"/>
                </a:solidFill>
                <a:latin typeface="Arial" panose="020B0604020202020204" pitchFamily="34" charset="0"/>
                <a:cs typeface="Arial" panose="020B0604020202020204" pitchFamily="34" charset="0"/>
              </a:rPr>
              <a:t> </a:t>
            </a:r>
            <a:endParaRPr lang="en-US" sz="2000" kern="1800" dirty="0" smtClean="0">
              <a:solidFill>
                <a:srgbClr val="FF0000"/>
              </a:solidFill>
              <a:latin typeface="Arial" panose="020B0604020202020204" pitchFamily="34" charset="0"/>
              <a:ea typeface="Times New Roman"/>
              <a:cs typeface="Arial" panose="020B0604020202020204" pitchFamily="34" charset="0"/>
            </a:endParaRPr>
          </a:p>
          <a:p>
            <a:pPr marL="342900" lvl="0" indent="-342900" algn="just">
              <a:lnSpc>
                <a:spcPct val="120000"/>
              </a:lnSpc>
              <a:spcBef>
                <a:spcPts val="0"/>
              </a:spcBef>
              <a:spcAft>
                <a:spcPts val="0"/>
              </a:spcAft>
              <a:buFont typeface="Wingdings" panose="05000000000000000000" pitchFamily="2" charset="2"/>
              <a:buChar char="v"/>
              <a:tabLst>
                <a:tab pos="228600" algn="l"/>
              </a:tabLst>
            </a:pPr>
            <a:r>
              <a:rPr lang="en-US" sz="2000" kern="1800" dirty="0" err="1" smtClean="0">
                <a:solidFill>
                  <a:srgbClr val="0000FF"/>
                </a:solidFill>
                <a:latin typeface="Arial" panose="020B0604020202020204" pitchFamily="34" charset="0"/>
                <a:ea typeface="Times New Roman"/>
                <a:cs typeface="Arial" panose="020B0604020202020204" pitchFamily="34" charset="0"/>
              </a:rPr>
              <a:t>Đo</a:t>
            </a:r>
            <a:r>
              <a:rPr lang="en-US" sz="2000" kern="1800" dirty="0" smtClean="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đường</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máu</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mao</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mạch</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là</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kỹ</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thuật</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sử</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dụng</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máy</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thử</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và</a:t>
            </a:r>
            <a:r>
              <a:rPr lang="en-US" sz="2000" kern="1800" dirty="0">
                <a:solidFill>
                  <a:srgbClr val="0000FF"/>
                </a:solidFill>
                <a:latin typeface="Arial" panose="020B0604020202020204" pitchFamily="34" charset="0"/>
                <a:ea typeface="Times New Roman"/>
                <a:cs typeface="Arial" panose="020B0604020202020204" pitchFamily="34" charset="0"/>
              </a:rPr>
              <a:t> que </a:t>
            </a:r>
            <a:r>
              <a:rPr lang="en-US" sz="2000" kern="1800" dirty="0" err="1">
                <a:solidFill>
                  <a:srgbClr val="0000FF"/>
                </a:solidFill>
                <a:latin typeface="Arial" panose="020B0604020202020204" pitchFamily="34" charset="0"/>
                <a:ea typeface="Times New Roman"/>
                <a:cs typeface="Arial" panose="020B0604020202020204" pitchFamily="34" charset="0"/>
              </a:rPr>
              <a:t>thử</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đo</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lượng</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đường</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trong</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máu</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của</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người</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bệnh</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Giúp</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bác</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sỹ</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theo</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dõi</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và</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đánh</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giá</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kết</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quả</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điều</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trị</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cho</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người</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bệnh</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nhất</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là</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những</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người</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bệnh</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bị</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đái</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tháo</a:t>
            </a:r>
            <a:r>
              <a:rPr lang="en-US" sz="2000" kern="1800" dirty="0">
                <a:solidFill>
                  <a:srgbClr val="0000FF"/>
                </a:solidFill>
                <a:latin typeface="Arial" panose="020B0604020202020204" pitchFamily="34" charset="0"/>
                <a:ea typeface="Times New Roman"/>
                <a:cs typeface="Arial" panose="020B0604020202020204" pitchFamily="34" charset="0"/>
              </a:rPr>
              <a:t> </a:t>
            </a:r>
            <a:r>
              <a:rPr lang="en-US" sz="2000" kern="1800" dirty="0" err="1">
                <a:solidFill>
                  <a:srgbClr val="0000FF"/>
                </a:solidFill>
                <a:latin typeface="Arial" panose="020B0604020202020204" pitchFamily="34" charset="0"/>
                <a:ea typeface="Times New Roman"/>
                <a:cs typeface="Arial" panose="020B0604020202020204" pitchFamily="34" charset="0"/>
              </a:rPr>
              <a:t>đường</a:t>
            </a:r>
            <a:r>
              <a:rPr lang="en-US" sz="2000" kern="1800" dirty="0">
                <a:solidFill>
                  <a:srgbClr val="0000FF"/>
                </a:solidFill>
                <a:latin typeface="Arial" panose="020B0604020202020204" pitchFamily="34" charset="0"/>
                <a:ea typeface="Times New Roman"/>
                <a:cs typeface="Arial" panose="020B0604020202020204" pitchFamily="34" charset="0"/>
              </a:rPr>
              <a:t>.</a:t>
            </a:r>
            <a:endParaRPr lang="en-US" sz="2000" dirty="0">
              <a:solidFill>
                <a:srgbClr val="0000FF"/>
              </a:solidFill>
              <a:latin typeface="Arial" panose="020B0604020202020204" pitchFamily="34" charset="0"/>
              <a:cs typeface="Arial" panose="020B0604020202020204" pitchFamily="34" charset="0"/>
            </a:endParaRPr>
          </a:p>
        </p:txBody>
      </p:sp>
      <p:pic>
        <p:nvPicPr>
          <p:cNvPr id="13" name="Picture 2" descr="C:\Users\VN-Pro\Desktop\Quy chuan Logo Cao Dang y Bach Mai_nho.jpg"/>
          <p:cNvPicPr>
            <a:picLocks noChangeAspect="1" noChangeArrowheads="1"/>
          </p:cNvPicPr>
          <p:nvPr/>
        </p:nvPicPr>
        <p:blipFill>
          <a:blip r:embed="rId5"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3" descr="D:\ảnh\LOGO bachmai.jpg"/>
          <p:cNvPicPr>
            <a:picLocks noChangeAspect="1" noChangeArrowheads="1"/>
          </p:cNvPicPr>
          <p:nvPr/>
        </p:nvPicPr>
        <p:blipFill>
          <a:blip r:embed="rId6"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lide Number Placeholder 6"/>
          <p:cNvSpPr>
            <a:spLocks noGrp="1"/>
          </p:cNvSpPr>
          <p:nvPr>
            <p:ph type="sldNum" sz="quarter" idx="12"/>
          </p:nvPr>
        </p:nvSpPr>
        <p:spPr/>
        <p:txBody>
          <a:bodyPr/>
          <a:lstStyle/>
          <a:p>
            <a:fld id="{4EAF65A9-22AB-466A-842E-C5BF9E56D958}" type="slidenum">
              <a:rPr lang="en-US" smtClean="0"/>
              <a:pPr/>
              <a:t>5</a:t>
            </a:fld>
            <a:endParaRPr lang="en-US"/>
          </a:p>
        </p:txBody>
      </p:sp>
      <p:sp>
        <p:nvSpPr>
          <p:cNvPr id="15" name="Title 1"/>
          <p:cNvSpPr txBox="1">
            <a:spLocks/>
          </p:cNvSpPr>
          <p:nvPr/>
        </p:nvSpPr>
        <p:spPr>
          <a:xfrm>
            <a:off x="0" y="0"/>
            <a:ext cx="9144000" cy="685799"/>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uLnTx/>
                <a:uFillTx/>
                <a:latin typeface="Tahoma" pitchFamily="34" charset="0"/>
                <a:ea typeface="Tahoma" pitchFamily="34" charset="0"/>
                <a:cs typeface="Tahoma" pitchFamily="34" charset="0"/>
              </a:rPr>
              <a:t> </a:t>
            </a:r>
            <a:r>
              <a:rPr lang="en-US" sz="2800" b="1" noProof="0" smtClean="0">
                <a:solidFill>
                  <a:schemeClr val="bg1"/>
                </a:solidFill>
                <a:latin typeface="Arial" pitchFamily="34" charset="0"/>
                <a:ea typeface="Tahoma" pitchFamily="34" charset="0"/>
                <a:cs typeface="Arial" pitchFamily="34" charset="0"/>
              </a:rPr>
              <a:t>ĐẠI CƯƠNG</a:t>
            </a:r>
            <a:endParaRPr kumimoji="0" lang="en-US" sz="2800" b="1" i="0" u="none" strike="noStrike" kern="1200" cap="none" spc="0" normalizeH="0" baseline="0" noProof="0" dirty="0">
              <a:ln>
                <a:noFill/>
              </a:ln>
              <a:solidFill>
                <a:schemeClr val="bg1"/>
              </a:solidFill>
              <a:effectLst/>
              <a:uLnTx/>
              <a:uFillTx/>
              <a:latin typeface="Arial" pitchFamily="34" charset="0"/>
              <a:ea typeface="Tahoma" pitchFamily="34" charset="0"/>
              <a:cs typeface="Arial" pitchFamily="34" charset="0"/>
            </a:endParaRPr>
          </a:p>
        </p:txBody>
      </p:sp>
      <p:pic>
        <p:nvPicPr>
          <p:cNvPr id="8" name="Picture 3" descr="D:\ảnh\LOGO bachmai.jpg"/>
          <p:cNvPicPr>
            <a:picLocks noChangeAspect="1" noChangeArrowheads="1"/>
          </p:cNvPicPr>
          <p:nvPr/>
        </p:nvPicPr>
        <p:blipFill>
          <a:blip r:embed="rId6" cstate="print"/>
          <a:srcRect/>
          <a:stretch>
            <a:fillRect/>
          </a:stretch>
        </p:blipFill>
        <p:spPr bwMode="auto">
          <a:xfrm>
            <a:off x="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C:\Users\VN-Pro\Desktop\Quy chuan Logo Cao Dang y Bach Mai_nho.jpg"/>
          <p:cNvPicPr>
            <a:picLocks noChangeAspect="1" noChangeArrowheads="1"/>
          </p:cNvPicPr>
          <p:nvPr/>
        </p:nvPicPr>
        <p:blipFill>
          <a:blip r:embed="rId5" cstate="print"/>
          <a:srcRect/>
          <a:stretch>
            <a:fillRect/>
          </a:stretch>
        </p:blipFill>
        <p:spPr bwMode="auto">
          <a:xfrm>
            <a:off x="84384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7821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endParaRPr lang="en-US" sz="3600" b="1" dirty="0">
              <a:solidFill>
                <a:schemeClr val="bg1"/>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ubtitle 2"/>
          <p:cNvSpPr txBox="1">
            <a:spLocks/>
          </p:cNvSpPr>
          <p:nvPr/>
        </p:nvSpPr>
        <p:spPr>
          <a:xfrm>
            <a:off x="49237" y="1733550"/>
            <a:ext cx="8991600" cy="144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US" sz="3600" b="1">
                <a:solidFill>
                  <a:srgbClr val="0033CC"/>
                </a:solidFill>
                <a:latin typeface="Arial" pitchFamily="34" charset="0"/>
                <a:cs typeface="Arial" pitchFamily="34" charset="0"/>
              </a:rPr>
              <a:t>Câu hỏi </a:t>
            </a:r>
            <a:r>
              <a:rPr lang="en-US" sz="3600" b="1" smtClean="0">
                <a:solidFill>
                  <a:srgbClr val="0033CC"/>
                </a:solidFill>
                <a:latin typeface="Arial" pitchFamily="34" charset="0"/>
                <a:cs typeface="Arial" pitchFamily="34" charset="0"/>
              </a:rPr>
              <a:t>1: </a:t>
            </a:r>
          </a:p>
          <a:p>
            <a:pPr lvl="0"/>
            <a:r>
              <a:rPr lang="en-US" sz="3600" b="1" smtClean="0">
                <a:solidFill>
                  <a:srgbClr val="0033CC"/>
                </a:solidFill>
                <a:latin typeface="Arial" pitchFamily="34" charset="0"/>
                <a:cs typeface="Arial" pitchFamily="34" charset="0"/>
              </a:rPr>
              <a:t>Trình bày</a:t>
            </a:r>
            <a:r>
              <a:rPr lang="en-US" sz="3600" b="1">
                <a:solidFill>
                  <a:srgbClr val="0033CC"/>
                </a:solidFill>
                <a:latin typeface="Arial" pitchFamily="34" charset="0"/>
                <a:cs typeface="Arial" pitchFamily="34" charset="0"/>
              </a:rPr>
              <a:t> </a:t>
            </a:r>
            <a:r>
              <a:rPr lang="en-US" sz="3600" b="1" smtClean="0">
                <a:solidFill>
                  <a:srgbClr val="0033CC"/>
                </a:solidFill>
                <a:latin typeface="Arial" pitchFamily="34" charset="0"/>
                <a:cs typeface="Arial" pitchFamily="34" charset="0"/>
              </a:rPr>
              <a:t>chỉ định đo ĐMMM?</a:t>
            </a:r>
            <a:endParaRPr lang="en-US" sz="3600" b="1" dirty="0">
              <a:solidFill>
                <a:srgbClr val="0033CC"/>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pPr/>
              <a:t>6</a:t>
            </a:fld>
            <a:endParaRPr lang="en-US"/>
          </a:p>
        </p:txBody>
      </p:sp>
    </p:spTree>
    <p:extLst>
      <p:ext uri="{BB962C8B-B14F-4D97-AF65-F5344CB8AC3E}">
        <p14:creationId xmlns:p14="http://schemas.microsoft.com/office/powerpoint/2010/main" val="3880537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dirty="0" smtClean="0">
                <a:solidFill>
                  <a:schemeClr val="bg1"/>
                </a:solidFill>
                <a:latin typeface="Arial" pitchFamily="34" charset="0"/>
                <a:ea typeface="Tahoma" pitchFamily="34" charset="0"/>
                <a:cs typeface="Arial" pitchFamily="34" charset="0"/>
              </a:rPr>
              <a:t>1</a:t>
            </a:r>
            <a:r>
              <a:rPr lang="en-US" sz="3600" b="1" smtClean="0">
                <a:solidFill>
                  <a:schemeClr val="bg1"/>
                </a:solidFill>
                <a:latin typeface="Arial" pitchFamily="34" charset="0"/>
                <a:ea typeface="Tahoma" pitchFamily="34" charset="0"/>
                <a:cs typeface="Arial" pitchFamily="34" charset="0"/>
              </a:rPr>
              <a:t>. CHỈ ĐỊNH</a:t>
            </a:r>
            <a:endParaRPr lang="en-US" sz="3600" b="1" dirty="0">
              <a:solidFill>
                <a:schemeClr val="bg1"/>
              </a:solidFill>
              <a:latin typeface="Arial" pitchFamily="34" charset="0"/>
              <a:ea typeface="Tahoma" pitchFamily="34" charset="0"/>
              <a:cs typeface="Arial"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Subtitle 2"/>
          <p:cNvSpPr txBox="1">
            <a:spLocks/>
          </p:cNvSpPr>
          <p:nvPr/>
        </p:nvSpPr>
        <p:spPr>
          <a:xfrm>
            <a:off x="49237" y="895350"/>
            <a:ext cx="8991600" cy="3581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endParaRPr lang="en-US" sz="3600" b="1" dirty="0">
              <a:solidFill>
                <a:srgbClr val="0033CC"/>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EAF65A9-22AB-466A-842E-C5BF9E56D958}" type="slidenum">
              <a:rPr lang="en-US" smtClean="0"/>
              <a:pPr/>
              <a:t>7</a:t>
            </a:fld>
            <a:endParaRPr lang="en-US"/>
          </a:p>
        </p:txBody>
      </p:sp>
      <p:sp>
        <p:nvSpPr>
          <p:cNvPr id="7" name="Rectangle 6"/>
          <p:cNvSpPr/>
          <p:nvPr/>
        </p:nvSpPr>
        <p:spPr>
          <a:xfrm>
            <a:off x="228600" y="971550"/>
            <a:ext cx="8763000" cy="3046988"/>
          </a:xfrm>
          <a:prstGeom prst="rect">
            <a:avLst/>
          </a:prstGeom>
        </p:spPr>
        <p:txBody>
          <a:bodyPr wrap="square">
            <a:spAutoFit/>
          </a:bodyPr>
          <a:lstStyle/>
          <a:p>
            <a:pPr marL="342900" lvl="0" indent="-342900">
              <a:spcAft>
                <a:spcPts val="0"/>
              </a:spcAft>
              <a:buFont typeface="Times New Roman"/>
              <a:buChar char="-"/>
            </a:pPr>
            <a:r>
              <a:rPr lang="en-US" sz="2400" kern="1800" dirty="0" err="1">
                <a:solidFill>
                  <a:srgbClr val="0000FF"/>
                </a:solidFill>
                <a:latin typeface="Arial" pitchFamily="34" charset="0"/>
                <a:ea typeface="Times New Roman"/>
                <a:cs typeface="Arial" pitchFamily="34" charset="0"/>
              </a:rPr>
              <a:t>Người</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bệnh</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bị</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đái</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tháo</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đường</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đang</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điều</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trị</a:t>
            </a:r>
            <a:r>
              <a:rPr lang="en-US" sz="2400" kern="1800" dirty="0">
                <a:solidFill>
                  <a:srgbClr val="0000FF"/>
                </a:solidFill>
                <a:latin typeface="Arial" pitchFamily="34" charset="0"/>
                <a:ea typeface="Times New Roman"/>
                <a:cs typeface="Arial" pitchFamily="34" charset="0"/>
              </a:rPr>
              <a:t> insulin </a:t>
            </a:r>
            <a:r>
              <a:rPr lang="en-US" sz="2400" kern="1800" dirty="0" err="1">
                <a:solidFill>
                  <a:srgbClr val="0000FF"/>
                </a:solidFill>
                <a:latin typeface="Arial" pitchFamily="34" charset="0"/>
                <a:ea typeface="Times New Roman"/>
                <a:cs typeface="Arial" pitchFamily="34" charset="0"/>
              </a:rPr>
              <a:t>hoặc</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thuốc</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hạ</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đường</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huyết</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khác</a:t>
            </a:r>
            <a:endParaRPr lang="en-US" sz="2400" dirty="0">
              <a:solidFill>
                <a:srgbClr val="0000FF"/>
              </a:solidFill>
              <a:latin typeface="Arial" pitchFamily="34" charset="0"/>
              <a:ea typeface="Times New Roman"/>
              <a:cs typeface="Arial" pitchFamily="34" charset="0"/>
            </a:endParaRPr>
          </a:p>
          <a:p>
            <a:pPr marL="342900" lvl="0" indent="-342900">
              <a:spcAft>
                <a:spcPts val="0"/>
              </a:spcAft>
              <a:buFont typeface="Times New Roman"/>
              <a:buChar char="-"/>
            </a:pPr>
            <a:r>
              <a:rPr lang="en-US" sz="2400" kern="1800" dirty="0" err="1">
                <a:solidFill>
                  <a:srgbClr val="0000FF"/>
                </a:solidFill>
                <a:latin typeface="Arial" pitchFamily="34" charset="0"/>
                <a:ea typeface="Times New Roman"/>
                <a:cs typeface="Arial" pitchFamily="34" charset="0"/>
              </a:rPr>
              <a:t>Viêm</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tụy</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cấp</a:t>
            </a:r>
            <a:endParaRPr lang="en-US" sz="2400" dirty="0">
              <a:solidFill>
                <a:srgbClr val="0000FF"/>
              </a:solidFill>
              <a:latin typeface="Arial" pitchFamily="34" charset="0"/>
              <a:ea typeface="Times New Roman"/>
              <a:cs typeface="Arial" pitchFamily="34" charset="0"/>
            </a:endParaRPr>
          </a:p>
          <a:p>
            <a:pPr marL="342900" lvl="0" indent="-342900">
              <a:spcAft>
                <a:spcPts val="0"/>
              </a:spcAft>
              <a:buFont typeface="Times New Roman"/>
              <a:buChar char="-"/>
            </a:pPr>
            <a:r>
              <a:rPr lang="en-US" sz="2400" kern="1800" dirty="0" err="1">
                <a:solidFill>
                  <a:srgbClr val="0000FF"/>
                </a:solidFill>
                <a:latin typeface="Arial" pitchFamily="34" charset="0"/>
                <a:ea typeface="Times New Roman"/>
                <a:cs typeface="Arial" pitchFamily="34" charset="0"/>
              </a:rPr>
              <a:t>Phụ</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nữ</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mang</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thai</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đặc</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biệt</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có</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đái</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tháo</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đường</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thai</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kỳ</a:t>
            </a:r>
            <a:endParaRPr lang="en-US" sz="2400" dirty="0">
              <a:solidFill>
                <a:srgbClr val="0000FF"/>
              </a:solidFill>
              <a:latin typeface="Arial" pitchFamily="34" charset="0"/>
              <a:ea typeface="Times New Roman"/>
              <a:cs typeface="Arial" pitchFamily="34" charset="0"/>
            </a:endParaRPr>
          </a:p>
          <a:p>
            <a:pPr marL="342900" lvl="0" indent="-342900">
              <a:spcAft>
                <a:spcPts val="0"/>
              </a:spcAft>
              <a:buFont typeface="Times New Roman"/>
              <a:buChar char="-"/>
            </a:pPr>
            <a:r>
              <a:rPr lang="en-US" sz="2400" kern="1800" dirty="0" err="1">
                <a:solidFill>
                  <a:srgbClr val="0000FF"/>
                </a:solidFill>
                <a:latin typeface="Arial" pitchFamily="34" charset="0"/>
                <a:ea typeface="Times New Roman"/>
                <a:cs typeface="Arial" pitchFamily="34" charset="0"/>
              </a:rPr>
              <a:t>Nghị</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ngờ</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hạ</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đường</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huyết</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bất</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tỉnh</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chân</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tay</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bủn</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rủn</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vã</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mồ</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hôi</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sau</a:t>
            </a:r>
            <a:r>
              <a:rPr lang="en-US" sz="2400" kern="1800" dirty="0">
                <a:solidFill>
                  <a:srgbClr val="0000FF"/>
                </a:solidFill>
                <a:latin typeface="Arial" pitchFamily="34" charset="0"/>
                <a:ea typeface="Times New Roman"/>
                <a:cs typeface="Arial" pitchFamily="34" charset="0"/>
              </a:rPr>
              <a:t> </a:t>
            </a:r>
            <a:r>
              <a:rPr lang="en-US" sz="2400" kern="1800" err="1">
                <a:solidFill>
                  <a:srgbClr val="0000FF"/>
                </a:solidFill>
                <a:latin typeface="Arial" pitchFamily="34" charset="0"/>
                <a:ea typeface="Times New Roman"/>
                <a:cs typeface="Arial" pitchFamily="34" charset="0"/>
              </a:rPr>
              <a:t>tập</a:t>
            </a:r>
            <a:r>
              <a:rPr lang="en-US" sz="2400" kern="1800">
                <a:solidFill>
                  <a:srgbClr val="0000FF"/>
                </a:solidFill>
                <a:latin typeface="Arial" pitchFamily="34" charset="0"/>
                <a:ea typeface="Times New Roman"/>
                <a:cs typeface="Arial" pitchFamily="34" charset="0"/>
              </a:rPr>
              <a:t> </a:t>
            </a:r>
            <a:r>
              <a:rPr lang="en-US" sz="2400" kern="1800" smtClean="0">
                <a:solidFill>
                  <a:srgbClr val="0000FF"/>
                </a:solidFill>
                <a:latin typeface="Arial" pitchFamily="34" charset="0"/>
                <a:ea typeface="Times New Roman"/>
                <a:cs typeface="Arial" pitchFamily="34" charset="0"/>
              </a:rPr>
              <a:t>luyện.</a:t>
            </a:r>
            <a:endParaRPr lang="en-US" sz="2400" kern="1800" dirty="0" smtClean="0">
              <a:solidFill>
                <a:srgbClr val="0000FF"/>
              </a:solidFill>
              <a:latin typeface="Arial" pitchFamily="34" charset="0"/>
              <a:ea typeface="Times New Roman"/>
              <a:cs typeface="Arial" pitchFamily="34" charset="0"/>
            </a:endParaRPr>
          </a:p>
          <a:p>
            <a:pPr marL="342900" lvl="0" indent="-342900">
              <a:spcAft>
                <a:spcPts val="0"/>
              </a:spcAft>
              <a:buFont typeface="Times New Roman"/>
              <a:buChar char="-"/>
            </a:pPr>
            <a:r>
              <a:rPr lang="en-US" sz="2400" kern="1800" dirty="0" err="1" smtClean="0">
                <a:solidFill>
                  <a:srgbClr val="0000FF"/>
                </a:solidFill>
                <a:latin typeface="Arial" pitchFamily="34" charset="0"/>
                <a:ea typeface="Times New Roman"/>
                <a:cs typeface="Arial" pitchFamily="34" charset="0"/>
              </a:rPr>
              <a:t>Nghi</a:t>
            </a:r>
            <a:r>
              <a:rPr lang="en-US" sz="2400" kern="1800" dirty="0" smtClean="0">
                <a:solidFill>
                  <a:srgbClr val="0000FF"/>
                </a:solidFill>
                <a:latin typeface="Arial" pitchFamily="34" charset="0"/>
                <a:ea typeface="Times New Roman"/>
                <a:cs typeface="Arial" pitchFamily="34" charset="0"/>
              </a:rPr>
              <a:t> </a:t>
            </a:r>
            <a:r>
              <a:rPr lang="en-US" sz="2400" kern="1800" err="1" smtClean="0">
                <a:solidFill>
                  <a:srgbClr val="0000FF"/>
                </a:solidFill>
                <a:latin typeface="Arial" pitchFamily="34" charset="0"/>
                <a:ea typeface="Times New Roman"/>
                <a:cs typeface="Arial" pitchFamily="34" charset="0"/>
              </a:rPr>
              <a:t>ngờ</a:t>
            </a:r>
            <a:r>
              <a:rPr lang="en-US" sz="2400" kern="1800" smtClean="0">
                <a:solidFill>
                  <a:srgbClr val="0000FF"/>
                </a:solidFill>
                <a:latin typeface="Arial" pitchFamily="34" charset="0"/>
                <a:ea typeface="Times New Roman"/>
                <a:cs typeface="Arial" pitchFamily="34" charset="0"/>
              </a:rPr>
              <a:t> tăng </a:t>
            </a:r>
            <a:r>
              <a:rPr lang="en-US" sz="2400" kern="1800" err="1" smtClean="0">
                <a:solidFill>
                  <a:srgbClr val="0000FF"/>
                </a:solidFill>
                <a:latin typeface="Arial" pitchFamily="34" charset="0"/>
                <a:ea typeface="Times New Roman"/>
                <a:cs typeface="Arial" pitchFamily="34" charset="0"/>
              </a:rPr>
              <a:t>đường</a:t>
            </a:r>
            <a:r>
              <a:rPr lang="en-US" sz="2400" kern="1800" smtClean="0">
                <a:solidFill>
                  <a:srgbClr val="0000FF"/>
                </a:solidFill>
                <a:latin typeface="Arial" pitchFamily="34" charset="0"/>
                <a:ea typeface="Times New Roman"/>
                <a:cs typeface="Arial" pitchFamily="34" charset="0"/>
              </a:rPr>
              <a:t> huyết.</a:t>
            </a:r>
            <a:endParaRPr lang="en-US" sz="2400" dirty="0">
              <a:solidFill>
                <a:srgbClr val="0000FF"/>
              </a:solidFill>
              <a:latin typeface="Arial" pitchFamily="34" charset="0"/>
              <a:ea typeface="Times New Roman"/>
              <a:cs typeface="Arial" pitchFamily="34" charset="0"/>
            </a:endParaRPr>
          </a:p>
          <a:p>
            <a:pPr marL="342900" lvl="0" indent="-342900">
              <a:spcAft>
                <a:spcPts val="0"/>
              </a:spcAft>
              <a:buFont typeface="Times New Roman"/>
              <a:buChar char="-"/>
            </a:pPr>
            <a:r>
              <a:rPr lang="en-US" sz="2400" kern="1800" dirty="0">
                <a:solidFill>
                  <a:srgbClr val="0000FF"/>
                </a:solidFill>
                <a:latin typeface="Arial" pitchFamily="34" charset="0"/>
                <a:ea typeface="Times New Roman"/>
                <a:cs typeface="Arial" pitchFamily="34" charset="0"/>
              </a:rPr>
              <a:t>Theo </a:t>
            </a:r>
            <a:r>
              <a:rPr lang="en-US" sz="2400" kern="1800" dirty="0" err="1">
                <a:solidFill>
                  <a:srgbClr val="0000FF"/>
                </a:solidFill>
                <a:latin typeface="Arial" pitchFamily="34" charset="0"/>
                <a:ea typeface="Times New Roman"/>
                <a:cs typeface="Arial" pitchFamily="34" charset="0"/>
              </a:rPr>
              <a:t>chỉ</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định</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của</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bác</a:t>
            </a:r>
            <a:r>
              <a:rPr lang="en-US" sz="2400" kern="1800" dirty="0">
                <a:solidFill>
                  <a:srgbClr val="0000FF"/>
                </a:solidFill>
                <a:latin typeface="Arial" pitchFamily="34" charset="0"/>
                <a:ea typeface="Times New Roman"/>
                <a:cs typeface="Arial" pitchFamily="34" charset="0"/>
              </a:rPr>
              <a:t> </a:t>
            </a:r>
            <a:r>
              <a:rPr lang="en-US" sz="2400" kern="1800" dirty="0" err="1">
                <a:solidFill>
                  <a:srgbClr val="0000FF"/>
                </a:solidFill>
                <a:latin typeface="Arial" pitchFamily="34" charset="0"/>
                <a:ea typeface="Times New Roman"/>
                <a:cs typeface="Arial" pitchFamily="34" charset="0"/>
              </a:rPr>
              <a:t>sỹ</a:t>
            </a:r>
            <a:r>
              <a:rPr lang="en-US" sz="2400" kern="1800" dirty="0" smtClean="0">
                <a:solidFill>
                  <a:srgbClr val="000000"/>
                </a:solidFill>
                <a:latin typeface="Arial" pitchFamily="34" charset="0"/>
                <a:ea typeface="Times New Roman"/>
                <a:cs typeface="Arial" pitchFamily="34" charset="0"/>
              </a:rPr>
              <a:t>.</a:t>
            </a: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3880537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2800" b="1" smtClean="0">
                <a:solidFill>
                  <a:schemeClr val="bg1"/>
                </a:solidFill>
                <a:latin typeface="Arial" pitchFamily="34" charset="0"/>
                <a:ea typeface="Tahoma" pitchFamily="34" charset="0"/>
                <a:cs typeface="Arial" pitchFamily="34" charset="0"/>
              </a:rPr>
              <a:t> 2. CHỐNG CHỈ ĐỊNH</a:t>
            </a:r>
            <a:endParaRPr lang="en-US" sz="3600" b="1" dirty="0">
              <a:solidFill>
                <a:schemeClr val="bg1"/>
              </a:solidFill>
              <a:latin typeface="Arial" pitchFamily="34" charset="0"/>
              <a:ea typeface="Tahoma" pitchFamily="34" charset="0"/>
              <a:cs typeface="Arial" pitchFamily="34" charset="0"/>
            </a:endParaRPr>
          </a:p>
        </p:txBody>
      </p:sp>
      <p:sp>
        <p:nvSpPr>
          <p:cNvPr id="6" name="Subtitle 2"/>
          <p:cNvSpPr>
            <a:spLocks noGrp="1"/>
          </p:cNvSpPr>
          <p:nvPr>
            <p:ph type="subTitle" idx="1"/>
          </p:nvPr>
        </p:nvSpPr>
        <p:spPr>
          <a:xfrm>
            <a:off x="0" y="666750"/>
            <a:ext cx="9144000" cy="4476750"/>
          </a:xfrm>
        </p:spPr>
        <p:txBody>
          <a:bodyPr>
            <a:noAutofit/>
          </a:bodyPr>
          <a:lstStyle/>
          <a:p>
            <a:pPr algn="just">
              <a:spcBef>
                <a:spcPts val="0"/>
              </a:spcBef>
              <a:tabLst>
                <a:tab pos="228600" algn="l"/>
              </a:tabLst>
            </a:pPr>
            <a:endParaRPr lang="en-US" sz="2800" dirty="0" smtClean="0">
              <a:solidFill>
                <a:srgbClr val="000099"/>
              </a:solidFill>
              <a:latin typeface="Arial" pitchFamily="34" charset="0"/>
              <a:cs typeface="Arial" pitchFamily="34" charset="0"/>
            </a:endParaRPr>
          </a:p>
          <a:p>
            <a:pPr>
              <a:spcBef>
                <a:spcPts val="0"/>
              </a:spcBef>
              <a:tabLst>
                <a:tab pos="228600" algn="l"/>
              </a:tabLst>
            </a:pPr>
            <a:endParaRPr lang="en-US" sz="2800" dirty="0" smtClean="0">
              <a:solidFill>
                <a:srgbClr val="000099"/>
              </a:solidFill>
              <a:latin typeface="Arial" pitchFamily="34" charset="0"/>
              <a:cs typeface="Arial" pitchFamily="34" charset="0"/>
            </a:endParaRPr>
          </a:p>
          <a:p>
            <a:pPr lvl="0" algn="just">
              <a:spcBef>
                <a:spcPts val="0"/>
              </a:spcBef>
              <a:spcAft>
                <a:spcPts val="0"/>
              </a:spcAft>
              <a:tabLst>
                <a:tab pos="228600" algn="l"/>
              </a:tabLst>
            </a:pPr>
            <a:r>
              <a:rPr lang="en-US" sz="2800" smtClean="0">
                <a:solidFill>
                  <a:srgbClr val="0000FF"/>
                </a:solidFill>
                <a:latin typeface="Arial" pitchFamily="34" charset="0"/>
                <a:cs typeface="Arial" pitchFamily="34" charset="0"/>
              </a:rPr>
              <a:t>Không có chống chỉ định tuyệt đối</a:t>
            </a:r>
            <a:endParaRPr lang="vi-VN" sz="2800" dirty="0">
              <a:solidFill>
                <a:srgbClr val="0000FF"/>
              </a:solidFill>
              <a:latin typeface="Arial" pitchFamily="34" charset="0"/>
              <a:cs typeface="Arial" pitchFamily="34" charset="0"/>
            </a:endParaRPr>
          </a:p>
          <a:p>
            <a:pPr marL="285750" lvl="0" indent="-285750" algn="just">
              <a:spcBef>
                <a:spcPts val="0"/>
              </a:spcBef>
              <a:spcAft>
                <a:spcPts val="0"/>
              </a:spcAft>
              <a:tabLst>
                <a:tab pos="228600" algn="l"/>
              </a:tabLst>
            </a:pPr>
            <a:endParaRPr lang="en-US" sz="2800" dirty="0">
              <a:solidFill>
                <a:srgbClr val="000099"/>
              </a:solidFill>
              <a:latin typeface="Arial"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8</a:t>
            </a:fld>
            <a:endParaRPr lang="en-US"/>
          </a:p>
        </p:txBody>
      </p:sp>
    </p:spTree>
    <p:extLst>
      <p:ext uri="{BB962C8B-B14F-4D97-AF65-F5344CB8AC3E}">
        <p14:creationId xmlns:p14="http://schemas.microsoft.com/office/powerpoint/2010/main" val="251740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p:spPr>
        <p:txBody>
          <a:bodyPr>
            <a:normAutofit/>
          </a:bodyPr>
          <a:lstStyle/>
          <a:p>
            <a:r>
              <a:rPr lang="en-US" sz="3600" b="1" smtClean="0">
                <a:solidFill>
                  <a:schemeClr val="bg1"/>
                </a:solidFill>
                <a:latin typeface="Tahoma" pitchFamily="34" charset="0"/>
                <a:ea typeface="Tahoma" pitchFamily="34" charset="0"/>
                <a:cs typeface="Tahoma" pitchFamily="34" charset="0"/>
              </a:rPr>
              <a:t> </a:t>
            </a:r>
            <a:endParaRPr lang="en-US" sz="3600" b="1" dirty="0">
              <a:solidFill>
                <a:schemeClr val="bg1"/>
              </a:solidFill>
              <a:latin typeface="Arial" pitchFamily="34" charset="0"/>
              <a:ea typeface="Tahoma" pitchFamily="34" charset="0"/>
              <a:cs typeface="Arial" pitchFamily="34"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Slide Number Placeholder 2"/>
          <p:cNvSpPr>
            <a:spLocks noGrp="1"/>
          </p:cNvSpPr>
          <p:nvPr>
            <p:ph type="sldNum" sz="quarter" idx="12"/>
          </p:nvPr>
        </p:nvSpPr>
        <p:spPr/>
        <p:txBody>
          <a:bodyPr/>
          <a:lstStyle/>
          <a:p>
            <a:fld id="{4EAF65A9-22AB-466A-842E-C5BF9E56D958}" type="slidenum">
              <a:rPr lang="en-US" smtClean="0"/>
              <a:pPr/>
              <a:t>9</a:t>
            </a:fld>
            <a:endParaRPr lang="en-US"/>
          </a:p>
        </p:txBody>
      </p:sp>
      <p:sp>
        <p:nvSpPr>
          <p:cNvPr id="9" name="Subtitle 8"/>
          <p:cNvSpPr>
            <a:spLocks noGrp="1"/>
          </p:cNvSpPr>
          <p:nvPr>
            <p:ph type="subTitle" idx="1"/>
          </p:nvPr>
        </p:nvSpPr>
        <p:spPr>
          <a:xfrm>
            <a:off x="0" y="666749"/>
            <a:ext cx="9067800" cy="4419601"/>
          </a:xfrm>
        </p:spPr>
        <p:txBody>
          <a:bodyPr>
            <a:noAutofit/>
          </a:bodyPr>
          <a:lstStyle/>
          <a:p>
            <a:pPr algn="l">
              <a:lnSpc>
                <a:spcPct val="114000"/>
              </a:lnSpc>
            </a:pPr>
            <a:endParaRPr lang="en-US" sz="2600" smtClean="0">
              <a:solidFill>
                <a:srgbClr val="0033CC"/>
              </a:solidFill>
              <a:latin typeface="Arial" pitchFamily="34" charset="0"/>
              <a:cs typeface="Arial" pitchFamily="34" charset="0"/>
            </a:endParaRPr>
          </a:p>
          <a:p>
            <a:pPr algn="l">
              <a:lnSpc>
                <a:spcPct val="114000"/>
              </a:lnSpc>
            </a:pPr>
            <a:endParaRPr lang="en-US" sz="2600">
              <a:solidFill>
                <a:srgbClr val="0033CC"/>
              </a:solidFill>
              <a:latin typeface="Arial" pitchFamily="34" charset="0"/>
              <a:cs typeface="Arial" pitchFamily="34" charset="0"/>
            </a:endParaRPr>
          </a:p>
          <a:p>
            <a:pPr>
              <a:lnSpc>
                <a:spcPct val="114000"/>
              </a:lnSpc>
            </a:pPr>
            <a:r>
              <a:rPr lang="en-US" sz="3600" smtClean="0">
                <a:solidFill>
                  <a:srgbClr val="0033CC"/>
                </a:solidFill>
                <a:latin typeface="Arial" pitchFamily="34" charset="0"/>
                <a:cs typeface="Arial" pitchFamily="34" charset="0"/>
              </a:rPr>
              <a:t>Câu </a:t>
            </a:r>
            <a:r>
              <a:rPr lang="en-US" sz="3600">
                <a:solidFill>
                  <a:srgbClr val="0033CC"/>
                </a:solidFill>
                <a:latin typeface="Arial" pitchFamily="34" charset="0"/>
                <a:cs typeface="Arial" pitchFamily="34" charset="0"/>
              </a:rPr>
              <a:t>hỏi </a:t>
            </a:r>
            <a:r>
              <a:rPr lang="en-US" sz="3600" smtClean="0">
                <a:solidFill>
                  <a:srgbClr val="0033CC"/>
                </a:solidFill>
                <a:latin typeface="Arial" pitchFamily="34" charset="0"/>
                <a:cs typeface="Arial" pitchFamily="34" charset="0"/>
              </a:rPr>
              <a:t>2:</a:t>
            </a:r>
          </a:p>
          <a:p>
            <a:pPr>
              <a:lnSpc>
                <a:spcPct val="114000"/>
              </a:lnSpc>
            </a:pPr>
            <a:r>
              <a:rPr lang="en-US" sz="3600" smtClean="0">
                <a:solidFill>
                  <a:srgbClr val="0033CC"/>
                </a:solidFill>
                <a:latin typeface="Arial" pitchFamily="34" charset="0"/>
                <a:cs typeface="Arial" pitchFamily="34" charset="0"/>
              </a:rPr>
              <a:t>Trình bày nguyên tắc đo ĐMMM?</a:t>
            </a:r>
            <a:endParaRPr lang="en-US" sz="36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172452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9427</TotalTime>
  <Words>1400</Words>
  <Application>Microsoft Office PowerPoint</Application>
  <PresentationFormat>On-screen Show (16:9)</PresentationFormat>
  <Paragraphs>255</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TRƯỜNG CAO ĐẲNG Y TẾ BẠCH MAI</vt:lpstr>
      <vt:lpstr>TRƯỜNG CAO ĐẲNG Y TẾ BẠCH MAI</vt:lpstr>
      <vt:lpstr>TRƯỜNG CAO ĐẲNG Y TẾ BẠCH MAI</vt:lpstr>
      <vt:lpstr> MỤC TIÊU BÀI HỌC</vt:lpstr>
      <vt:lpstr> NỘI DUNG BUỔI HỌC</vt:lpstr>
      <vt:lpstr>PowerPoint Presentation</vt:lpstr>
      <vt:lpstr>1. CHỈ ĐỊNH</vt:lpstr>
      <vt:lpstr> 2. CHỐNG CHỈ ĐỊNH</vt:lpstr>
      <vt:lpstr> </vt:lpstr>
      <vt:lpstr> 3. NGUYÊN TẮC ĐO ĐMMM</vt:lpstr>
      <vt:lpstr> 4. CHỈ SỐ ĐƯỜNG MÁU</vt:lpstr>
      <vt:lpstr>TÌNH HUỐNG</vt:lpstr>
      <vt:lpstr>DỤNG CỤ</vt:lpstr>
      <vt:lpstr>DỤNG CỤ</vt:lpstr>
      <vt:lpstr>DỤNG CỤ</vt:lpstr>
      <vt:lpstr>DỤNG CỤ</vt:lpstr>
      <vt:lpstr>PowerPoint Presentation</vt:lpstr>
      <vt:lpstr>VIDEO</vt:lpstr>
      <vt:lpstr>GHI PHIẾU CHĂM SÓC</vt:lpstr>
      <vt:lpstr> </vt:lpstr>
      <vt:lpstr>PowerPoint Presentation</vt:lpstr>
      <vt:lpstr>LƯU Ý</vt:lpstr>
      <vt:lpstr>YÊU CẦU THỰC TẬP</vt:lpstr>
      <vt:lpstr>TRƯỜNG CAO ĐẲNG Y TẾ BẠCH MAI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CAO ĐẲNG Y TẾ BẠCH MAI Bộ môn Điều dưỡng</dc:title>
  <dc:creator>Windows User</dc:creator>
  <cp:lastModifiedBy>Admin</cp:lastModifiedBy>
  <cp:revision>546</cp:revision>
  <dcterms:created xsi:type="dcterms:W3CDTF">2019-04-06T12:56:00Z</dcterms:created>
  <dcterms:modified xsi:type="dcterms:W3CDTF">2019-11-08T08:06:22Z</dcterms:modified>
</cp:coreProperties>
</file>